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m-CJ.jpg" descr="mm-CJ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7" y="0"/>
            <a:ext cx="2437610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mm-portada.png" descr="mm-portad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7040" y="5611225"/>
            <a:ext cx="16509920" cy="5076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mm-mean.png" descr="mm-mea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17300" y="10917156"/>
            <a:ext cx="1549400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ALLER DE CUSTOMER’S JOURNEY"/>
          <p:cNvSpPr txBox="1"/>
          <p:nvPr/>
        </p:nvSpPr>
        <p:spPr>
          <a:xfrm>
            <a:off x="1516634" y="4238691"/>
            <a:ext cx="2135073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pc="1750" sz="70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TALLER DE CUSTOMER’S JOURNEY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5428157"/>
            <a:ext cx="7605650" cy="58770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00" name="Rectangle"/>
          <p:cNvSpPr/>
          <p:nvPr/>
        </p:nvSpPr>
        <p:spPr>
          <a:xfrm>
            <a:off x="14688100" y="7275622"/>
            <a:ext cx="988521" cy="3735323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1" name="Rectangle"/>
          <p:cNvSpPr/>
          <p:nvPr/>
        </p:nvSpPr>
        <p:spPr>
          <a:xfrm>
            <a:off x="14688100" y="7275622"/>
            <a:ext cx="988521" cy="520580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2" name="Te recomendamos usar: Notas adhesivas, plumas y una plantilla para cada miembro."/>
          <p:cNvSpPr txBox="1"/>
          <p:nvPr/>
        </p:nvSpPr>
        <p:spPr>
          <a:xfrm>
            <a:off x="4047368" y="911315"/>
            <a:ext cx="16289264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Te recomendamos usar: </a:t>
            </a:r>
            <a:r>
              <a:rPr>
                <a:solidFill>
                  <a:srgbClr val="FF2D44"/>
                </a:solidFill>
              </a:rPr>
              <a:t>Notas adhesivas</a:t>
            </a:r>
            <a:r>
              <a:t>, </a:t>
            </a:r>
            <a:r>
              <a:rPr>
                <a:solidFill>
                  <a:srgbClr val="2A00FF"/>
                </a:solidFill>
              </a:rPr>
              <a:t>plumas</a:t>
            </a:r>
            <a:r>
              <a:t> y una </a:t>
            </a:r>
            <a:r>
              <a:rPr>
                <a:solidFill>
                  <a:srgbClr val="6B5DFF"/>
                </a:solidFill>
              </a:rPr>
              <a:t>plantilla para cada miembro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00000 L 0.000000 0.039288" origin="layout" pathEditMode="relative">
                                      <p:cBhvr>
                                        <p:cTn id="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afterEffect" presetSubtype="0" presetID="-1" grpId="2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39288 L 0.000000 0.078576" origin="layout" pathEditMode="relative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afterEffect" presetSubtype="0" presetID="-1" grpId="3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78576 L 0.000000 0.117190" origin="layout" pathEditMode="relative">
                                      <p:cBhvr>
                                        <p:cTn id="1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117190 L 0.000000 0.153995" origin="layout" pathEditMode="relative">
                                      <p:cBhvr>
                                        <p:cTn id="1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5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153995 L -0.000000 0.195091" origin="layout" pathEditMode="relative">
                                      <p:cBhvr>
                                        <p:cTn id="1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afterEffect" presetSubtype="0" presetID="-1" grpId="6" accel="50000" decel="50000" fill="hold">
                                  <p:stCondLst>
                                    <p:cond delay="600"/>
                                  </p:stCondLst>
                                  <p:childTnLst>
                                    <p:animMotion path="M -0.000000 0.195091 L 0.000000 0.234379" origin="layout" pathEditMode="relative">
                                      <p:cBhvr>
                                        <p:cTn id="2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¡COMENCEMOS!"/>
          <p:cNvSpPr txBox="1"/>
          <p:nvPr/>
        </p:nvSpPr>
        <p:spPr>
          <a:xfrm>
            <a:off x="2953385" y="6376145"/>
            <a:ext cx="1847723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¡COMENCEMOS!</a:t>
            </a:r>
          </a:p>
        </p:txBody>
      </p:sp>
      <p:pic>
        <p:nvPicPr>
          <p:cNvPr id="206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2647924"/>
            <a:ext cx="1549400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EXPLORACIÓN"/>
          <p:cNvSpPr txBox="1"/>
          <p:nvPr/>
        </p:nvSpPr>
        <p:spPr>
          <a:xfrm>
            <a:off x="5878839" y="1663700"/>
            <a:ext cx="15849582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EXPLORACIÓN</a:t>
            </a:r>
          </a:p>
        </p:txBody>
      </p:sp>
      <p:sp>
        <p:nvSpPr>
          <p:cNvPr id="210" name="EXPLICACIÓN:…"/>
          <p:cNvSpPr txBox="1"/>
          <p:nvPr/>
        </p:nvSpPr>
        <p:spPr>
          <a:xfrm>
            <a:off x="6883767" y="5588347"/>
            <a:ext cx="10616467" cy="580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Etapa donde la persona busca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hacerse consciente de su problema</a:t>
            </a:r>
            <a:r>
              <a:t>. Normalmente busca diagnosticar su situación y busca sobre sus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dolores </a:t>
            </a:r>
            <a:r>
              <a:t>(que ya tienes claros porque hiciste el Value Proposition Canvas)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.</a:t>
            </a:r>
          </a:p>
        </p:txBody>
      </p:sp>
      <p:pic>
        <p:nvPicPr>
          <p:cNvPr id="211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5579" y="1962150"/>
            <a:ext cx="1549401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7 MINUTOS PARA ESCRIBIR TUS IDEAS."/>
          <p:cNvSpPr txBox="1"/>
          <p:nvPr/>
        </p:nvSpPr>
        <p:spPr>
          <a:xfrm>
            <a:off x="7053262" y="10033000"/>
            <a:ext cx="1230376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7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ESCRIBIR TUS IDEAS. </a:t>
            </a:r>
          </a:p>
        </p:txBody>
      </p:sp>
      <p:sp>
        <p:nvSpPr>
          <p:cNvPr id="215" name="Clock"/>
          <p:cNvSpPr/>
          <p:nvPr/>
        </p:nvSpPr>
        <p:spPr>
          <a:xfrm>
            <a:off x="4992687" y="98806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2D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16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2488598"/>
            <a:ext cx="7605650" cy="587709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17" name="Rectangle"/>
          <p:cNvSpPr/>
          <p:nvPr/>
        </p:nvSpPr>
        <p:spPr>
          <a:xfrm>
            <a:off x="10702448" y="4336062"/>
            <a:ext cx="988522" cy="3735324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8" name="Rectangle"/>
          <p:cNvSpPr/>
          <p:nvPr/>
        </p:nvSpPr>
        <p:spPr>
          <a:xfrm>
            <a:off x="10702448" y="4336062"/>
            <a:ext cx="988522" cy="520580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00000 L 0.000000 0.039288" origin="layout" pathEditMode="relative">
                                      <p:cBhvr>
                                        <p:cTn id="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afterEffect" presetSubtype="0" presetID="-1" grpId="2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39288 L 0.000000 0.078576" origin="layout" pathEditMode="relative">
                                      <p:cBhvr>
                                        <p:cTn id="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afterEffect" presetSubtype="0" presetID="-1" grpId="3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78576 L 0.000000 0.117190" origin="layout" pathEditMode="relative">
                                      <p:cBhvr>
                                        <p:cTn id="1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117190 L 0.000000 0.153995" origin="layout" pathEditMode="relative">
                                      <p:cBhvr>
                                        <p:cTn id="1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5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153995 L -0.000000 0.195091" origin="layout" pathEditMode="relative">
                                      <p:cBhvr>
                                        <p:cTn id="1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afterEffect" presetSubtype="0" presetID="-1" grpId="6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-0.000000 0.195091 L 0.000000 0.234379" origin="layout" pathEditMode="relative">
                                      <p:cBhvr>
                                        <p:cTn id="2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22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5 MINUTOS PARA DISCUTIR TUS IDEAS."/>
          <p:cNvSpPr txBox="1"/>
          <p:nvPr/>
        </p:nvSpPr>
        <p:spPr>
          <a:xfrm>
            <a:off x="7053262" y="5344498"/>
            <a:ext cx="1242123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5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 TUS IDEAS. </a:t>
            </a:r>
          </a:p>
        </p:txBody>
      </p:sp>
      <p:sp>
        <p:nvSpPr>
          <p:cNvPr id="226" name="Clock"/>
          <p:cNvSpPr/>
          <p:nvPr/>
        </p:nvSpPr>
        <p:spPr>
          <a:xfrm>
            <a:off x="4992687" y="519209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7" name="EXPLORACIÓN"/>
          <p:cNvSpPr txBox="1"/>
          <p:nvPr/>
        </p:nvSpPr>
        <p:spPr>
          <a:xfrm>
            <a:off x="3964620" y="6682401"/>
            <a:ext cx="16454761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EXPLORACIÓN</a:t>
            </a: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31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EXPLORACIÓN"/>
          <p:cNvSpPr txBox="1"/>
          <p:nvPr/>
        </p:nvSpPr>
        <p:spPr>
          <a:xfrm>
            <a:off x="3964620" y="2736849"/>
            <a:ext cx="16454761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EXPLORACIÓN</a:t>
            </a:r>
          </a:p>
        </p:txBody>
      </p:sp>
      <p:sp>
        <p:nvSpPr>
          <p:cNvPr id="235" name="Escribe los recuadros sobre:"/>
          <p:cNvSpPr txBox="1"/>
          <p:nvPr/>
        </p:nvSpPr>
        <p:spPr>
          <a:xfrm>
            <a:off x="3474402" y="1219200"/>
            <a:ext cx="1743519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 recuadros sobre:</a:t>
            </a:r>
          </a:p>
        </p:txBody>
      </p:sp>
      <p:sp>
        <p:nvSpPr>
          <p:cNvPr id="236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237" name="120 SEGUNDOS PARA ESCRIBIR EN LA PLANTILLA."/>
          <p:cNvSpPr txBox="1"/>
          <p:nvPr/>
        </p:nvSpPr>
        <p:spPr>
          <a:xfrm>
            <a:off x="4722812" y="11719768"/>
            <a:ext cx="1534858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120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238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5889" y="6506350"/>
            <a:ext cx="5972223" cy="46149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39" name="Rectangle"/>
          <p:cNvSpPr/>
          <p:nvPr/>
        </p:nvSpPr>
        <p:spPr>
          <a:xfrm>
            <a:off x="11014825" y="7957044"/>
            <a:ext cx="776222" cy="2933107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CONSIDERACIÓN"/>
          <p:cNvSpPr txBox="1"/>
          <p:nvPr/>
        </p:nvSpPr>
        <p:spPr>
          <a:xfrm>
            <a:off x="4461888" y="1663700"/>
            <a:ext cx="18683485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CONSIDERACIÓN</a:t>
            </a:r>
          </a:p>
        </p:txBody>
      </p:sp>
      <p:sp>
        <p:nvSpPr>
          <p:cNvPr id="243" name="EXPLICACIÓN:…"/>
          <p:cNvSpPr txBox="1"/>
          <p:nvPr/>
        </p:nvSpPr>
        <p:spPr>
          <a:xfrm>
            <a:off x="6883767" y="4645372"/>
            <a:ext cx="10616467" cy="76898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Aquí la persona ya tiene identificado cuál es su problema.  Es el momento de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evaluar aliviadores </a:t>
            </a:r>
            <a:r>
              <a:t>y ver cuál solución podría ayudarle a llegar a sus objetivos. Punto importante sobre esta etapa: No están evaluando a la solución de tu empresa. Están evaluando si la categoría de soluciones que ofrece tu empresa es la ideal.</a:t>
            </a:r>
          </a:p>
        </p:txBody>
      </p:sp>
      <p:pic>
        <p:nvPicPr>
          <p:cNvPr id="244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8627" y="1962150"/>
            <a:ext cx="1549401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7 MINUTOS PARA ESCRIBIR TUS IDEAS."/>
          <p:cNvSpPr txBox="1"/>
          <p:nvPr/>
        </p:nvSpPr>
        <p:spPr>
          <a:xfrm>
            <a:off x="7053262" y="10033000"/>
            <a:ext cx="1230376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7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ESCRIBIR TUS IDEAS. </a:t>
            </a:r>
          </a:p>
        </p:txBody>
      </p:sp>
      <p:sp>
        <p:nvSpPr>
          <p:cNvPr id="248" name="Clock"/>
          <p:cNvSpPr/>
          <p:nvPr/>
        </p:nvSpPr>
        <p:spPr>
          <a:xfrm>
            <a:off x="4992687" y="98806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2D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49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2488598"/>
            <a:ext cx="7605650" cy="587709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50" name="Rectangle"/>
          <p:cNvSpPr/>
          <p:nvPr/>
        </p:nvSpPr>
        <p:spPr>
          <a:xfrm>
            <a:off x="11697739" y="4336062"/>
            <a:ext cx="988522" cy="3735324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1" name="Rectangle"/>
          <p:cNvSpPr/>
          <p:nvPr/>
        </p:nvSpPr>
        <p:spPr>
          <a:xfrm>
            <a:off x="11697739" y="4336062"/>
            <a:ext cx="988522" cy="520580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00000 L 0.000000 0.039288" origin="layout" pathEditMode="relative">
                                      <p:cBhvr>
                                        <p:cTn id="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afterEffect" presetSubtype="0" presetID="-1" grpId="2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39288 L 0.000000 0.078576" origin="layout" pathEditMode="relative">
                                      <p:cBhvr>
                                        <p:cTn id="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afterEffect" presetSubtype="0" presetID="-1" grpId="3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78576 L 0.000000 0.117190" origin="layout" pathEditMode="relative">
                                      <p:cBhvr>
                                        <p:cTn id="1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117190 L 0.000000 0.153995" origin="layout" pathEditMode="relative">
                                      <p:cBhvr>
                                        <p:cTn id="1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5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153995 L -0.000000 0.195091" origin="layout" pathEditMode="relative">
                                      <p:cBhvr>
                                        <p:cTn id="1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afterEffect" presetSubtype="0" presetID="-1" grpId="6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-0.000000 0.195091 L 0.000000 0.234379" origin="layout" pathEditMode="relative">
                                      <p:cBhvr>
                                        <p:cTn id="21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eanMetrics-Guide.png" descr="MeanMetrics-Gu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2892" y="2314306"/>
            <a:ext cx="7163509" cy="908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Este taller es parte de la guía gratuita de “Sistematiza tus Ventas”. Podrás descargarlo escaneando el siguiente código:"/>
          <p:cNvSpPr txBox="1"/>
          <p:nvPr/>
        </p:nvSpPr>
        <p:spPr>
          <a:xfrm>
            <a:off x="10530309" y="4376979"/>
            <a:ext cx="10920891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28571" sz="3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Este taller es parte de la </a:t>
            </a:r>
            <a:r>
              <a:rPr>
                <a:solidFill>
                  <a:srgbClr val="2A00FF"/>
                </a:solidFill>
                <a:latin typeface="Avenir Heavy"/>
                <a:ea typeface="Avenir Heavy"/>
                <a:cs typeface="Avenir Heavy"/>
                <a:sym typeface="Avenir Heavy"/>
              </a:rPr>
              <a:t>guía gratuita</a:t>
            </a:r>
            <a:r>
              <a:t> de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“Sistematiza tus Ventas”</a:t>
            </a:r>
            <a:r>
              <a:t>. Podrás descargarlo escaneando el siguiente código:</a:t>
            </a:r>
          </a:p>
        </p:txBody>
      </p:sp>
      <p:sp>
        <p:nvSpPr>
          <p:cNvPr id="158" name="¿QUIERES OBTENER EL MATERIAL COMPLETO?"/>
          <p:cNvSpPr txBox="1"/>
          <p:nvPr/>
        </p:nvSpPr>
        <p:spPr>
          <a:xfrm>
            <a:off x="12374294" y="1894986"/>
            <a:ext cx="9076906" cy="232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baseline="16666" sz="6000">
                <a:solidFill>
                  <a:srgbClr val="FF2D4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¿QUIERES OBTENER EL MATERIAL COMPLETO?</a:t>
            </a:r>
          </a:p>
        </p:txBody>
      </p:sp>
      <p:pic>
        <p:nvPicPr>
          <p:cNvPr id="159" name="MeanMetrics-youtube.png" descr="MeanMetrics-youtub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63461" y="6701492"/>
            <a:ext cx="4522039" cy="4522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55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5 MINUTOS PARA DISCUTIR TUS IDEAS."/>
          <p:cNvSpPr txBox="1"/>
          <p:nvPr/>
        </p:nvSpPr>
        <p:spPr>
          <a:xfrm>
            <a:off x="7053262" y="5344498"/>
            <a:ext cx="1242123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5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 TUS IDEAS. </a:t>
            </a:r>
          </a:p>
        </p:txBody>
      </p:sp>
      <p:sp>
        <p:nvSpPr>
          <p:cNvPr id="259" name="Clock"/>
          <p:cNvSpPr/>
          <p:nvPr/>
        </p:nvSpPr>
        <p:spPr>
          <a:xfrm>
            <a:off x="4992687" y="519209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0" name="CONSIDERACIÓN"/>
          <p:cNvSpPr txBox="1"/>
          <p:nvPr/>
        </p:nvSpPr>
        <p:spPr>
          <a:xfrm>
            <a:off x="2486778" y="6682401"/>
            <a:ext cx="19410444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CONSIDERACIÓN</a:t>
            </a: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64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CONSIDERACIÓN"/>
          <p:cNvSpPr txBox="1"/>
          <p:nvPr/>
        </p:nvSpPr>
        <p:spPr>
          <a:xfrm>
            <a:off x="2554244" y="2736850"/>
            <a:ext cx="19275513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CONSIDERACIÓN</a:t>
            </a:r>
          </a:p>
        </p:txBody>
      </p:sp>
      <p:sp>
        <p:nvSpPr>
          <p:cNvPr id="268" name="Escribe los recuadros sobre:"/>
          <p:cNvSpPr txBox="1"/>
          <p:nvPr/>
        </p:nvSpPr>
        <p:spPr>
          <a:xfrm>
            <a:off x="3474402" y="1219200"/>
            <a:ext cx="1743519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 recuadros sobre:</a:t>
            </a:r>
          </a:p>
        </p:txBody>
      </p:sp>
      <p:sp>
        <p:nvSpPr>
          <p:cNvPr id="269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270" name="120 SEGUNDOS PARA ESCRIBIR EN LA PLANTILLA."/>
          <p:cNvSpPr txBox="1"/>
          <p:nvPr/>
        </p:nvSpPr>
        <p:spPr>
          <a:xfrm>
            <a:off x="4722812" y="11719768"/>
            <a:ext cx="1534858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120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271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5889" y="6506350"/>
            <a:ext cx="5972223" cy="46149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72" name="Rectangle"/>
          <p:cNvSpPr/>
          <p:nvPr/>
        </p:nvSpPr>
        <p:spPr>
          <a:xfrm>
            <a:off x="11803889" y="7957044"/>
            <a:ext cx="776222" cy="2933107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DECISIÓN"/>
          <p:cNvSpPr txBox="1"/>
          <p:nvPr/>
        </p:nvSpPr>
        <p:spPr>
          <a:xfrm>
            <a:off x="8404727" y="1663699"/>
            <a:ext cx="10797806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DECISIÓN</a:t>
            </a:r>
          </a:p>
        </p:txBody>
      </p:sp>
      <p:sp>
        <p:nvSpPr>
          <p:cNvPr id="276" name="EXPLICACIÓN:…"/>
          <p:cNvSpPr txBox="1"/>
          <p:nvPr/>
        </p:nvSpPr>
        <p:spPr>
          <a:xfrm>
            <a:off x="6883767" y="5274022"/>
            <a:ext cx="10616467" cy="64325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En esta etapa se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evalúan ofertas de valor</a:t>
            </a:r>
            <a:r>
              <a:t>.  El Buyer persona tiene ubicada la categoría de soluciones y ahora está decidiendo puntualmente si optar por tu oferta. En esta etapa podrás comenzar a hablar sobre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por qué escoger a tu empresa y tu solución.</a:t>
            </a:r>
          </a:p>
        </p:txBody>
      </p:sp>
      <p:pic>
        <p:nvPicPr>
          <p:cNvPr id="277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467" y="1962149"/>
            <a:ext cx="1549401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7 MINUTOS PARA ESCRIBIR TUS IDEAS."/>
          <p:cNvSpPr txBox="1"/>
          <p:nvPr/>
        </p:nvSpPr>
        <p:spPr>
          <a:xfrm>
            <a:off x="7053262" y="10033000"/>
            <a:ext cx="1230376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7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ESCRIBIR TUS IDEAS. </a:t>
            </a:r>
          </a:p>
        </p:txBody>
      </p:sp>
      <p:sp>
        <p:nvSpPr>
          <p:cNvPr id="281" name="Clock"/>
          <p:cNvSpPr/>
          <p:nvPr/>
        </p:nvSpPr>
        <p:spPr>
          <a:xfrm>
            <a:off x="4992687" y="98806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2D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82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2488598"/>
            <a:ext cx="7605650" cy="587709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83" name="Rectangle"/>
          <p:cNvSpPr/>
          <p:nvPr/>
        </p:nvSpPr>
        <p:spPr>
          <a:xfrm>
            <a:off x="12710881" y="4336062"/>
            <a:ext cx="988522" cy="3735324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4" name="Rectangle"/>
          <p:cNvSpPr/>
          <p:nvPr/>
        </p:nvSpPr>
        <p:spPr>
          <a:xfrm>
            <a:off x="12710881" y="4336062"/>
            <a:ext cx="988522" cy="520580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00000 L 0.000000 0.039288" origin="layout" pathEditMode="relative">
                                      <p:cBhvr>
                                        <p:cTn id="6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afterEffect" presetSubtype="0" presetID="-1" grpId="2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39288 L 0.000000 0.078576" origin="layout" pathEditMode="relative">
                                      <p:cBhvr>
                                        <p:cTn id="9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afterEffect" presetSubtype="0" presetID="-1" grpId="3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78576 L 0.000000 0.117190" origin="layout" pathEditMode="relative">
                                      <p:cBhvr>
                                        <p:cTn id="12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117190 L 0.000000 0.153995" origin="layout" pathEditMode="relative">
                                      <p:cBhvr>
                                        <p:cTn id="15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5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153995 L -0.000000 0.195091" origin="layout" pathEditMode="relative">
                                      <p:cBhvr>
                                        <p:cTn id="1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afterEffect" presetSubtype="0" presetID="-1" grpId="6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-0.000000 0.195091 L 0.000000 0.234379" origin="layout" pathEditMode="relative">
                                      <p:cBhvr>
                                        <p:cTn id="21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88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5 MINUTOS PARA DISCUTIR TUS IDEAS."/>
          <p:cNvSpPr txBox="1"/>
          <p:nvPr/>
        </p:nvSpPr>
        <p:spPr>
          <a:xfrm>
            <a:off x="7053262" y="5344498"/>
            <a:ext cx="1242123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5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 TUS IDEAS. </a:t>
            </a:r>
          </a:p>
        </p:txBody>
      </p:sp>
      <p:sp>
        <p:nvSpPr>
          <p:cNvPr id="292" name="Clock"/>
          <p:cNvSpPr/>
          <p:nvPr/>
        </p:nvSpPr>
        <p:spPr>
          <a:xfrm>
            <a:off x="4992687" y="519209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3" name="DECISIÓN"/>
          <p:cNvSpPr txBox="1"/>
          <p:nvPr/>
        </p:nvSpPr>
        <p:spPr>
          <a:xfrm>
            <a:off x="2486778" y="6682401"/>
            <a:ext cx="19410444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DECISIÓN</a:t>
            </a: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97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DECISIÓN"/>
          <p:cNvSpPr txBox="1"/>
          <p:nvPr/>
        </p:nvSpPr>
        <p:spPr>
          <a:xfrm>
            <a:off x="2554244" y="2736849"/>
            <a:ext cx="19275513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DECISIÓN</a:t>
            </a:r>
          </a:p>
        </p:txBody>
      </p:sp>
      <p:sp>
        <p:nvSpPr>
          <p:cNvPr id="301" name="Escribe los recuadros sobre:"/>
          <p:cNvSpPr txBox="1"/>
          <p:nvPr/>
        </p:nvSpPr>
        <p:spPr>
          <a:xfrm>
            <a:off x="3474402" y="1219200"/>
            <a:ext cx="1743519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 recuadros sobre:</a:t>
            </a:r>
          </a:p>
        </p:txBody>
      </p:sp>
      <p:sp>
        <p:nvSpPr>
          <p:cNvPr id="302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303" name="120 SEGUNDOS PARA ESCRIBIR EN LA PLANTILLA."/>
          <p:cNvSpPr txBox="1"/>
          <p:nvPr/>
        </p:nvSpPr>
        <p:spPr>
          <a:xfrm>
            <a:off x="4722812" y="11719768"/>
            <a:ext cx="1534858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120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304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5889" y="6506350"/>
            <a:ext cx="5972223" cy="46149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05" name="Rectangle"/>
          <p:cNvSpPr/>
          <p:nvPr/>
        </p:nvSpPr>
        <p:spPr>
          <a:xfrm>
            <a:off x="12583672" y="7957044"/>
            <a:ext cx="776223" cy="2933107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i aún no tienes la plantilla, descárgala de la página web de la guía de “ Sistematiza tus ventas 1”. Deberás buscar un lugar tranquilo para trabajar."/>
          <p:cNvSpPr txBox="1"/>
          <p:nvPr/>
        </p:nvSpPr>
        <p:spPr>
          <a:xfrm>
            <a:off x="11997760" y="5662372"/>
            <a:ext cx="9453440" cy="282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28571" sz="3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 aún no tienes la plantilla, descárgala de la página web de la guía de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“ Sistematiza tus ventas 1”. </a:t>
            </a:r>
            <a:r>
              <a:t>Deberás buscar un lugar tranquilo para trabajar.</a:t>
            </a:r>
          </a:p>
        </p:txBody>
      </p:sp>
      <p:sp>
        <p:nvSpPr>
          <p:cNvPr id="162" name="PREPARA LA PLANTILLA Y AL EQUIPO CON EL QUE LA LLENARÁS."/>
          <p:cNvSpPr txBox="1"/>
          <p:nvPr/>
        </p:nvSpPr>
        <p:spPr>
          <a:xfrm>
            <a:off x="11997760" y="2493876"/>
            <a:ext cx="9453440" cy="337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16666" sz="6000">
                <a:solidFill>
                  <a:srgbClr val="FF2D4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PREPARA LA PLANTILLA Y AL </a:t>
            </a:r>
            <a:r>
              <a:rPr>
                <a:solidFill>
                  <a:srgbClr val="2A00FF"/>
                </a:solidFill>
              </a:rPr>
              <a:t>EQUIPO </a:t>
            </a:r>
            <a:r>
              <a:t>CON EL QUE LA LLENARÁS.</a:t>
            </a:r>
          </a:p>
        </p:txBody>
      </p:sp>
      <p:pic>
        <p:nvPicPr>
          <p:cNvPr id="163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9282" y="3252837"/>
            <a:ext cx="9331007" cy="721032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ÉXITO DEL CLIENTE"/>
          <p:cNvSpPr txBox="1"/>
          <p:nvPr/>
        </p:nvSpPr>
        <p:spPr>
          <a:xfrm>
            <a:off x="7859539" y="793750"/>
            <a:ext cx="11888183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ÉXITO DEL CLIENTE</a:t>
            </a:r>
          </a:p>
        </p:txBody>
      </p:sp>
      <p:sp>
        <p:nvSpPr>
          <p:cNvPr id="309" name="EXPLICACIÓN:…"/>
          <p:cNvSpPr txBox="1"/>
          <p:nvPr/>
        </p:nvSpPr>
        <p:spPr>
          <a:xfrm>
            <a:off x="5437411" y="4645372"/>
            <a:ext cx="13509178" cy="76898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Aquí es cuando cumples tu promesa y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 trabajas con tu equipo para entregar valor. </a:t>
            </a:r>
            <a:r>
              <a:t>Para el éxito del cliente, el buyer persona se fijará en lo siguiente:</a:t>
            </a:r>
          </a:p>
          <a:p>
            <a:pPr marL="124690" indent="-124690" algn="just" defTabSz="457200">
              <a:lnSpc>
                <a:spcPct val="150000"/>
              </a:lnSpc>
              <a:spcBef>
                <a:spcPts val="0"/>
              </a:spcBef>
              <a:buSzPct val="100000"/>
              <a:buChar char="•"/>
              <a:defRPr sz="4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Si está acercándose al objetivo que definiste en el BP.</a:t>
            </a:r>
          </a:p>
          <a:p>
            <a:pPr marL="124690" indent="-124690" algn="just" defTabSz="457200">
              <a:lnSpc>
                <a:spcPct val="150000"/>
              </a:lnSpc>
              <a:spcBef>
                <a:spcPts val="0"/>
              </a:spcBef>
              <a:buSzPct val="100000"/>
              <a:buChar char="•"/>
              <a:defRPr sz="4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Si está cumpliendo las tareas a realizar del VPC.</a:t>
            </a:r>
          </a:p>
          <a:p>
            <a:pPr marL="124690" indent="-124690" algn="just" defTabSz="457200">
              <a:lnSpc>
                <a:spcPct val="150000"/>
              </a:lnSpc>
              <a:spcBef>
                <a:spcPts val="0"/>
              </a:spcBef>
              <a:buSzPct val="100000"/>
              <a:buChar char="•"/>
              <a:defRPr sz="4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Si está experimentando los beneficios del VPC.</a:t>
            </a:r>
          </a:p>
          <a:p>
            <a:pPr marL="124690" indent="-124690" algn="just" defTabSz="457200">
              <a:lnSpc>
                <a:spcPct val="150000"/>
              </a:lnSpc>
              <a:spcBef>
                <a:spcPts val="0"/>
              </a:spcBef>
              <a:buSzPct val="100000"/>
              <a:buChar char="•"/>
              <a:defRPr sz="4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Si estás entregando el valor prometido.</a:t>
            </a:r>
          </a:p>
        </p:txBody>
      </p:sp>
      <p:pic>
        <p:nvPicPr>
          <p:cNvPr id="310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6278" y="1962150"/>
            <a:ext cx="1549401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7 MINUTOS PARA ESCRIBIR TUS IDEAS."/>
          <p:cNvSpPr txBox="1"/>
          <p:nvPr/>
        </p:nvSpPr>
        <p:spPr>
          <a:xfrm>
            <a:off x="7053262" y="10033000"/>
            <a:ext cx="1230376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7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ESCRIBIR TUS IDEAS. </a:t>
            </a:r>
          </a:p>
        </p:txBody>
      </p:sp>
      <p:sp>
        <p:nvSpPr>
          <p:cNvPr id="314" name="Clock"/>
          <p:cNvSpPr/>
          <p:nvPr/>
        </p:nvSpPr>
        <p:spPr>
          <a:xfrm>
            <a:off x="4992687" y="98806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2D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15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2488598"/>
            <a:ext cx="7605650" cy="587709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16" name="Rectangle"/>
          <p:cNvSpPr/>
          <p:nvPr/>
        </p:nvSpPr>
        <p:spPr>
          <a:xfrm>
            <a:off x="13698607" y="4336062"/>
            <a:ext cx="988522" cy="3735324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7" name="Rectangle"/>
          <p:cNvSpPr/>
          <p:nvPr/>
        </p:nvSpPr>
        <p:spPr>
          <a:xfrm>
            <a:off x="13698607" y="4336062"/>
            <a:ext cx="988522" cy="520580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00000 L 0.000000 0.039288" origin="layout" pathEditMode="relative">
                                      <p:cBhvr>
                                        <p:cTn id="6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afterEffect" presetSubtype="0" presetID="-1" grpId="2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39288 L 0.000000 0.078576" origin="layout" pathEditMode="relative">
                                      <p:cBhvr>
                                        <p:cTn id="9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afterEffect" presetSubtype="0" presetID="-1" grpId="3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78576 L 0.000000 0.117190" origin="layout" pathEditMode="relative">
                                      <p:cBhvr>
                                        <p:cTn id="12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117190 L 0.000000 0.153995" origin="layout" pathEditMode="relative">
                                      <p:cBhvr>
                                        <p:cTn id="15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5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153995 L -0.000000 0.195091" origin="layout" pathEditMode="relative">
                                      <p:cBhvr>
                                        <p:cTn id="18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afterEffect" presetSubtype="0" presetID="-1" grpId="6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-0.000000 0.195091 L 0.000000 0.234379" origin="layout" pathEditMode="relative">
                                      <p:cBhvr>
                                        <p:cTn id="21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21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5 MINUTOS PARA DISCUTIR TUS IDEAS."/>
          <p:cNvSpPr txBox="1"/>
          <p:nvPr/>
        </p:nvSpPr>
        <p:spPr>
          <a:xfrm>
            <a:off x="7053262" y="5344498"/>
            <a:ext cx="1242123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5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 TUS IDEAS. </a:t>
            </a:r>
          </a:p>
        </p:txBody>
      </p:sp>
      <p:sp>
        <p:nvSpPr>
          <p:cNvPr id="325" name="Clock"/>
          <p:cNvSpPr/>
          <p:nvPr/>
        </p:nvSpPr>
        <p:spPr>
          <a:xfrm>
            <a:off x="4992687" y="519209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6" name="ÉXITO DEL CLIENTE"/>
          <p:cNvSpPr txBox="1"/>
          <p:nvPr/>
        </p:nvSpPr>
        <p:spPr>
          <a:xfrm>
            <a:off x="2486778" y="6696205"/>
            <a:ext cx="19410444" cy="3581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ÉXITO DEL CLIENTE</a:t>
            </a: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30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ÉXITO DEL CLIENTE"/>
          <p:cNvSpPr txBox="1"/>
          <p:nvPr/>
        </p:nvSpPr>
        <p:spPr>
          <a:xfrm>
            <a:off x="344655" y="2736850"/>
            <a:ext cx="23694691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ÉXITO DEL CLIENTE</a:t>
            </a:r>
          </a:p>
        </p:txBody>
      </p:sp>
      <p:sp>
        <p:nvSpPr>
          <p:cNvPr id="334" name="Escribe los recuadros sobre:"/>
          <p:cNvSpPr txBox="1"/>
          <p:nvPr/>
        </p:nvSpPr>
        <p:spPr>
          <a:xfrm>
            <a:off x="3474402" y="1219200"/>
            <a:ext cx="1743519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 recuadros sobre:</a:t>
            </a:r>
          </a:p>
        </p:txBody>
      </p:sp>
      <p:sp>
        <p:nvSpPr>
          <p:cNvPr id="335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336" name="120 SEGUNDOS PARA ESCRIBIR EN LA PLANTILLA."/>
          <p:cNvSpPr txBox="1"/>
          <p:nvPr/>
        </p:nvSpPr>
        <p:spPr>
          <a:xfrm>
            <a:off x="4722812" y="11719768"/>
            <a:ext cx="1534858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120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337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5889" y="6506350"/>
            <a:ext cx="5972223" cy="46149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38" name="Rectangle"/>
          <p:cNvSpPr/>
          <p:nvPr/>
        </p:nvSpPr>
        <p:spPr>
          <a:xfrm>
            <a:off x="13363456" y="7957044"/>
            <a:ext cx="776222" cy="2933107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EVANGELISTA"/>
          <p:cNvSpPr txBox="1"/>
          <p:nvPr/>
        </p:nvSpPr>
        <p:spPr>
          <a:xfrm>
            <a:off x="6193717" y="1663700"/>
            <a:ext cx="15219827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EVANGELISTA</a:t>
            </a:r>
          </a:p>
        </p:txBody>
      </p:sp>
      <p:sp>
        <p:nvSpPr>
          <p:cNvPr id="342" name="EXPLICACIÓN:…"/>
          <p:cNvSpPr txBox="1"/>
          <p:nvPr/>
        </p:nvSpPr>
        <p:spPr>
          <a:xfrm>
            <a:off x="5437411" y="4968534"/>
            <a:ext cx="13509178" cy="51752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¡Lo has logrado! Cumpliste las expectativas del cliente y él llegó a su meta.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¿Cómo le puedes facilitar a tu cliente que te recomiende?</a:t>
            </a:r>
            <a:r>
              <a:t> ¿Qué acciones puedes generar para que tu cliente se convierta en un evangelista de tu empresa?</a:t>
            </a:r>
          </a:p>
        </p:txBody>
      </p:sp>
      <p:pic>
        <p:nvPicPr>
          <p:cNvPr id="343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0457" y="1962150"/>
            <a:ext cx="1549401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7 MINUTOS PARA ESCRIBIR TUS IDEAS."/>
          <p:cNvSpPr txBox="1"/>
          <p:nvPr/>
        </p:nvSpPr>
        <p:spPr>
          <a:xfrm>
            <a:off x="7053262" y="10033000"/>
            <a:ext cx="1230376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7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ESCRIBIR TUS IDEAS. </a:t>
            </a:r>
          </a:p>
        </p:txBody>
      </p:sp>
      <p:sp>
        <p:nvSpPr>
          <p:cNvPr id="347" name="Clock"/>
          <p:cNvSpPr/>
          <p:nvPr/>
        </p:nvSpPr>
        <p:spPr>
          <a:xfrm>
            <a:off x="4992687" y="98806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2D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48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2488598"/>
            <a:ext cx="7605650" cy="587709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49" name="Rectangle"/>
          <p:cNvSpPr/>
          <p:nvPr/>
        </p:nvSpPr>
        <p:spPr>
          <a:xfrm>
            <a:off x="14686332" y="4336062"/>
            <a:ext cx="988522" cy="3735324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0" name="Rectangle"/>
          <p:cNvSpPr/>
          <p:nvPr/>
        </p:nvSpPr>
        <p:spPr>
          <a:xfrm>
            <a:off x="14686332" y="4336062"/>
            <a:ext cx="988522" cy="520580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00000 L 0.000000 0.039288" origin="layout" pathEditMode="relative">
                                      <p:cBhvr>
                                        <p:cTn id="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afterEffect" presetSubtype="0" presetID="-1" grpId="2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39288 L 0.000000 0.078576" origin="layout" pathEditMode="relative">
                                      <p:cBhvr>
                                        <p:cTn id="9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afterEffect" presetSubtype="0" presetID="-1" grpId="3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078576 L 0.000000 0.117190" origin="layout" pathEditMode="relative">
                                      <p:cBhvr>
                                        <p:cTn id="12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117190 L 0.000000 0.153995" origin="layout" pathEditMode="relative">
                                      <p:cBhvr>
                                        <p:cTn id="15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5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0.000000 0.153995 L -0.000000 0.195091" origin="layout" pathEditMode="relative">
                                      <p:cBhvr>
                                        <p:cTn id="1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afterEffect" presetSubtype="0" presetID="-1" grpId="6" accel="50000" decel="50000" fill="hold">
                                  <p:stCondLst>
                                    <p:cond delay="60000"/>
                                  </p:stCondLst>
                                  <p:childTnLst>
                                    <p:animMotion path="M -0.000000 0.195091 L 0.000000 0.234379" origin="layout" pathEditMode="relative">
                                      <p:cBhvr>
                                        <p:cTn id="21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54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5 MINUTOS PARA DISCUTIR TUS IDEAS."/>
          <p:cNvSpPr txBox="1"/>
          <p:nvPr/>
        </p:nvSpPr>
        <p:spPr>
          <a:xfrm>
            <a:off x="7053262" y="5344498"/>
            <a:ext cx="1242123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5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 TUS IDEAS. </a:t>
            </a:r>
          </a:p>
        </p:txBody>
      </p:sp>
      <p:sp>
        <p:nvSpPr>
          <p:cNvPr id="358" name="Clock"/>
          <p:cNvSpPr/>
          <p:nvPr/>
        </p:nvSpPr>
        <p:spPr>
          <a:xfrm>
            <a:off x="4992687" y="519209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9" name="EVANGELISTA"/>
          <p:cNvSpPr txBox="1"/>
          <p:nvPr/>
        </p:nvSpPr>
        <p:spPr>
          <a:xfrm>
            <a:off x="2486778" y="6916336"/>
            <a:ext cx="19410444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EVANGELISTA</a:t>
            </a: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¿CÓMO FUNCIONARÁ?"/>
          <p:cNvSpPr txBox="1"/>
          <p:nvPr/>
        </p:nvSpPr>
        <p:spPr>
          <a:xfrm>
            <a:off x="3903344" y="5506195"/>
            <a:ext cx="16577311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¿CÓMO FUNCIONARÁ?</a:t>
            </a:r>
          </a:p>
        </p:txBody>
      </p:sp>
      <p:pic>
        <p:nvPicPr>
          <p:cNvPr id="168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2647924"/>
            <a:ext cx="1549400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8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63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EVANGELISTA"/>
          <p:cNvSpPr txBox="1"/>
          <p:nvPr/>
        </p:nvSpPr>
        <p:spPr>
          <a:xfrm>
            <a:off x="4517708" y="2736849"/>
            <a:ext cx="15348585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EVANGELISTA</a:t>
            </a:r>
          </a:p>
        </p:txBody>
      </p:sp>
      <p:sp>
        <p:nvSpPr>
          <p:cNvPr id="367" name="Escribe los recuadros sobre:"/>
          <p:cNvSpPr txBox="1"/>
          <p:nvPr/>
        </p:nvSpPr>
        <p:spPr>
          <a:xfrm>
            <a:off x="3474402" y="1219200"/>
            <a:ext cx="1743519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 recuadros sobre:</a:t>
            </a:r>
          </a:p>
        </p:txBody>
      </p:sp>
      <p:sp>
        <p:nvSpPr>
          <p:cNvPr id="368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369" name="120 SEGUNDOS PARA ESCRIBIR EN LA PLANTILLA."/>
          <p:cNvSpPr txBox="1"/>
          <p:nvPr/>
        </p:nvSpPr>
        <p:spPr>
          <a:xfrm>
            <a:off x="4722812" y="11719768"/>
            <a:ext cx="1534858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120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370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5889" y="6506350"/>
            <a:ext cx="5972223" cy="46149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71" name="Rectangle"/>
          <p:cNvSpPr/>
          <p:nvPr/>
        </p:nvSpPr>
        <p:spPr>
          <a:xfrm>
            <a:off x="14143238" y="7957044"/>
            <a:ext cx="776223" cy="2933107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Es momento de pasar tu Customer’s Journey a una plantilla digital. Para continuar con el proceso de conocimiento de tu cliente, vuelve a la guía."/>
          <p:cNvSpPr txBox="1"/>
          <p:nvPr/>
        </p:nvSpPr>
        <p:spPr>
          <a:xfrm>
            <a:off x="11997760" y="5662372"/>
            <a:ext cx="9453440" cy="282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28571" sz="3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Es momento de pasar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tu Customer’s Journey a una plantilla digital.</a:t>
            </a:r>
            <a:r>
              <a:t> Para continuar con el proceso de conocimiento de tu cliente, vuelve a la guía.</a:t>
            </a:r>
          </a:p>
        </p:txBody>
      </p:sp>
      <p:sp>
        <p:nvSpPr>
          <p:cNvPr id="374" name="HEMOS TERMINADO POR AHORA."/>
          <p:cNvSpPr txBox="1"/>
          <p:nvPr/>
        </p:nvSpPr>
        <p:spPr>
          <a:xfrm>
            <a:off x="11997760" y="3019656"/>
            <a:ext cx="9453440" cy="232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baseline="16666" sz="6000">
                <a:solidFill>
                  <a:srgbClr val="FF2D4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HEMOS TERMINADO POR AHORA.</a:t>
            </a:r>
          </a:p>
        </p:txBody>
      </p:sp>
      <p:pic>
        <p:nvPicPr>
          <p:cNvPr id="37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MeanMetrics-BuyerJourney copy.jpg" descr="MeanMetrics-BuyerJourney cop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2977" y="3404716"/>
            <a:ext cx="8937911" cy="690656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4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06387" y="2024129"/>
            <a:ext cx="1971227" cy="1583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MeanMetrics-youtube.png" descr="MeanMetrics-youtub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0980" y="5866981"/>
            <a:ext cx="4522039" cy="4522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LENAR LA PLANTILLA."/>
          <p:cNvSpPr txBox="1"/>
          <p:nvPr/>
        </p:nvSpPr>
        <p:spPr>
          <a:xfrm>
            <a:off x="5290819" y="3133725"/>
            <a:ext cx="13802361" cy="3581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LLENAR LA PLANTILLA.</a:t>
            </a:r>
          </a:p>
        </p:txBody>
      </p:sp>
      <p:sp>
        <p:nvSpPr>
          <p:cNvPr id="172" name="El objetivo es"/>
          <p:cNvSpPr txBox="1"/>
          <p:nvPr/>
        </p:nvSpPr>
        <p:spPr>
          <a:xfrm>
            <a:off x="7872095" y="1219200"/>
            <a:ext cx="863981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El objetivo es</a:t>
            </a:r>
          </a:p>
        </p:txBody>
      </p:sp>
      <p:pic>
        <p:nvPicPr>
          <p:cNvPr id="173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3321" y="7664449"/>
            <a:ext cx="6197358" cy="478886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5428158"/>
            <a:ext cx="7605650" cy="587709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77" name="Iremos llenando  cada etapa. Al principio tendrás una explicación."/>
          <p:cNvSpPr txBox="1"/>
          <p:nvPr/>
        </p:nvSpPr>
        <p:spPr>
          <a:xfrm>
            <a:off x="5735377" y="911315"/>
            <a:ext cx="12913246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Iremos llenando  </a:t>
            </a:r>
            <a:r>
              <a:rPr>
                <a:solidFill>
                  <a:srgbClr val="FF2D44"/>
                </a:solidFill>
              </a:rPr>
              <a:t>cada etapa</a:t>
            </a:r>
            <a:r>
              <a:t>. Al principio </a:t>
            </a:r>
            <a:r>
              <a:rPr>
                <a:solidFill>
                  <a:srgbClr val="2A00FF"/>
                </a:solidFill>
              </a:rPr>
              <a:t>tendrás una explicación</a:t>
            </a:r>
            <a:r>
              <a:t>.</a:t>
            </a:r>
          </a:p>
        </p:txBody>
      </p:sp>
      <p:sp>
        <p:nvSpPr>
          <p:cNvPr id="178" name="Rectangle"/>
          <p:cNvSpPr/>
          <p:nvPr/>
        </p:nvSpPr>
        <p:spPr>
          <a:xfrm>
            <a:off x="10698153" y="7275622"/>
            <a:ext cx="988521" cy="3735323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ndrás 7 minutos para pensar en qué poner en cada apartado de cada etapa."/>
          <p:cNvSpPr txBox="1"/>
          <p:nvPr/>
        </p:nvSpPr>
        <p:spPr>
          <a:xfrm>
            <a:off x="5735377" y="479515"/>
            <a:ext cx="12913246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Tendrás </a:t>
            </a:r>
            <a:r>
              <a:rPr>
                <a:solidFill>
                  <a:srgbClr val="FF2D44"/>
                </a:solidFill>
              </a:rPr>
              <a:t>7 minutos</a:t>
            </a:r>
            <a:r>
              <a:t> para pensar en qué poner en cada apartado </a:t>
            </a:r>
            <a:r>
              <a:rPr>
                <a:solidFill>
                  <a:srgbClr val="2A00FF"/>
                </a:solidFill>
              </a:rPr>
              <a:t>de cada etapa</a:t>
            </a:r>
            <a:r>
              <a:t>.</a:t>
            </a:r>
          </a:p>
        </p:txBody>
      </p:sp>
      <p:pic>
        <p:nvPicPr>
          <p:cNvPr id="182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5428157"/>
            <a:ext cx="7605650" cy="58770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83" name="Rectangle"/>
          <p:cNvSpPr/>
          <p:nvPr/>
        </p:nvSpPr>
        <p:spPr>
          <a:xfrm>
            <a:off x="11697739" y="7275622"/>
            <a:ext cx="988522" cy="3735323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4" name="Rectangle"/>
          <p:cNvSpPr/>
          <p:nvPr/>
        </p:nvSpPr>
        <p:spPr>
          <a:xfrm>
            <a:off x="11697739" y="7275622"/>
            <a:ext cx="988522" cy="520580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00000 L 0.000000 0.039288" origin="layout" pathEditMode="relative">
                                      <p:cBhvr>
                                        <p:cTn id="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afterEffect" presetSubtype="0" presetID="-1" grpId="2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39288 L 0.000000 0.078576" origin="layout" pathEditMode="relative">
                                      <p:cBhvr>
                                        <p:cTn id="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afterEffect" presetSubtype="0" presetID="-1" grpId="3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78576 L 0.000000 0.117190" origin="layout" pathEditMode="relative">
                                      <p:cBhvr>
                                        <p:cTn id="1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117190 L 0.000000 0.153995" origin="layout" pathEditMode="relative">
                                      <p:cBhvr>
                                        <p:cTn id="1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5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153995 L -0.000000 0.195091" origin="layout" pathEditMode="relative">
                                      <p:cBhvr>
                                        <p:cTn id="1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afterEffect" presetSubtype="0" presetID="-1" grpId="6" accel="50000" decel="50000" fill="hold">
                                  <p:stCondLst>
                                    <p:cond delay="600"/>
                                  </p:stCondLst>
                                  <p:childTnLst>
                                    <p:animMotion path="M -0.000000 0.195091 L 0.000000 0.234379" origin="layout" pathEditMode="relative">
                                      <p:cBhvr>
                                        <p:cTn id="2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5428157"/>
            <a:ext cx="7605650" cy="58770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88" name="Rectangle"/>
          <p:cNvSpPr/>
          <p:nvPr/>
        </p:nvSpPr>
        <p:spPr>
          <a:xfrm>
            <a:off x="12696806" y="7275622"/>
            <a:ext cx="988521" cy="3735323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9" name="Rectangle"/>
          <p:cNvSpPr/>
          <p:nvPr/>
        </p:nvSpPr>
        <p:spPr>
          <a:xfrm>
            <a:off x="12696806" y="7275622"/>
            <a:ext cx="988521" cy="520580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0" name="Después tendrán 7 minutos para discutir  con tu equipo qué dejar en la plantilla."/>
          <p:cNvSpPr txBox="1"/>
          <p:nvPr/>
        </p:nvSpPr>
        <p:spPr>
          <a:xfrm>
            <a:off x="5735377" y="911315"/>
            <a:ext cx="12913246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Después tendrán </a:t>
            </a:r>
            <a:r>
              <a:rPr>
                <a:solidFill>
                  <a:srgbClr val="FF2D44"/>
                </a:solidFill>
              </a:rPr>
              <a:t>7 minutos</a:t>
            </a:r>
            <a:r>
              <a:t> para discutir  con tu equipo qué dejar en la plantilla.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00000 L 0.000000 0.039288" origin="layout" pathEditMode="relative">
                                      <p:cBhvr>
                                        <p:cTn id="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afterEffect" presetSubtype="0" presetID="-1" grpId="2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39288 L 0.000000 0.078576" origin="layout" pathEditMode="relative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afterEffect" presetSubtype="0" presetID="-1" grpId="3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78576 L 0.000000 0.117190" origin="layout" pathEditMode="relative">
                                      <p:cBhvr>
                                        <p:cTn id="1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117190 L 0.000000 0.153995" origin="layout" pathEditMode="relative">
                                      <p:cBhvr>
                                        <p:cTn id="1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5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153995 L -0.000000 0.195091" origin="layout" pathEditMode="relative">
                                      <p:cBhvr>
                                        <p:cTn id="1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afterEffect" presetSubtype="0" presetID="-1" grpId="6" accel="50000" decel="50000" fill="hold">
                                  <p:stCondLst>
                                    <p:cond delay="600"/>
                                  </p:stCondLst>
                                  <p:childTnLst>
                                    <p:animMotion path="M -0.000000 0.195091 L 0.000000 0.234379" origin="layout" pathEditMode="relative">
                                      <p:cBhvr>
                                        <p:cTn id="2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MeanMetrics-BuyerJourney.jpg" descr="MeanMetrics-BuyerJourne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5428157"/>
            <a:ext cx="7605650" cy="58770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94" name="Rectangle"/>
          <p:cNvSpPr/>
          <p:nvPr/>
        </p:nvSpPr>
        <p:spPr>
          <a:xfrm>
            <a:off x="13687406" y="7275622"/>
            <a:ext cx="988522" cy="3735323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5" name="Rectangle"/>
          <p:cNvSpPr/>
          <p:nvPr/>
        </p:nvSpPr>
        <p:spPr>
          <a:xfrm>
            <a:off x="13687406" y="7275622"/>
            <a:ext cx="988522" cy="520580"/>
          </a:xfrm>
          <a:prstGeom prst="roundRect">
            <a:avLst>
              <a:gd name="adj" fmla="val 0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6" name="Al final de cada recuadro tendrán 90 segundos para anotarlo en la plantilla."/>
          <p:cNvSpPr txBox="1"/>
          <p:nvPr/>
        </p:nvSpPr>
        <p:spPr>
          <a:xfrm>
            <a:off x="5735377" y="479515"/>
            <a:ext cx="12913246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Al final de cada recuadro tendrán</a:t>
            </a:r>
            <a:r>
              <a:rPr>
                <a:solidFill>
                  <a:srgbClr val="FF2D44"/>
                </a:solidFill>
              </a:rPr>
              <a:t> 90 segundos</a:t>
            </a:r>
            <a:r>
              <a:t> para anotarlo en la plantilla.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00000 L 0.000000 0.039288" origin="layout" pathEditMode="relative">
                                      <p:cBhvr>
                                        <p:cTn id="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afterEffect" presetSubtype="0" presetID="-1" grpId="2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39288 L 0.000000 0.078576" origin="layout" pathEditMode="relative">
                                      <p:cBhvr>
                                        <p:cTn id="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afterEffect" presetSubtype="0" presetID="-1" grpId="3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078576 L 0.000000 0.117190" origin="layout" pathEditMode="relative">
                                      <p:cBhvr>
                                        <p:cTn id="1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117190 L 0.000000 0.153995" origin="layout" pathEditMode="relative">
                                      <p:cBhvr>
                                        <p:cTn id="1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5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Motion path="M 0.000000 0.153995 L -0.000000 0.195091" origin="layout" pathEditMode="relative">
                                      <p:cBhvr>
                                        <p:cTn id="1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afterEffect" presetSubtype="0" presetID="-1" grpId="6" accel="50000" decel="50000" fill="hold">
                                  <p:stCondLst>
                                    <p:cond delay="600"/>
                                  </p:stCondLst>
                                  <p:childTnLst>
                                    <p:animMotion path="M -0.000000 0.195091 L 0.000000 0.234379" origin="layout" pathEditMode="relative">
                                      <p:cBhvr>
                                        <p:cTn id="2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