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b="0" baseline="0" cap="none" i="0" spc="0" strike="noStrike" sz="4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13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13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13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/>
          <p:nvPr>
            <p:ph type="pic" sz="quarter" idx="13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Image"/>
          <p:cNvSpPr/>
          <p:nvPr>
            <p:ph type="pic" sz="half" idx="14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Image"/>
          <p:cNvSpPr/>
          <p:nvPr>
            <p:ph type="pic" idx="15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/>
          <p:nvPr>
            <p:ph type="pic" idx="13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/>
          <p:nvPr>
            <p:ph type="pic" idx="13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14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/>
          <p:nvPr>
            <p:ph type="pic" idx="13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60384004_1290x1720.jpg"/>
          <p:cNvSpPr/>
          <p:nvPr>
            <p:ph type="pic" idx="14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13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1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1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1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1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1.jpe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1.jpe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1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1.jpe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1.jpe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1.jpe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1.jpe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mm-buyerpersona.png" descr="mm-buyerperson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2623" y="-27320"/>
            <a:ext cx="24469246" cy="137706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mm-portada.png" descr="mm-portada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37040" y="5611225"/>
            <a:ext cx="16509920" cy="5076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mm-mean.png" descr="mm-mean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17300" y="10917156"/>
            <a:ext cx="1549400" cy="1244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TALLER DE BUYER PERSONA"/>
          <p:cNvSpPr txBox="1"/>
          <p:nvPr/>
        </p:nvSpPr>
        <p:spPr>
          <a:xfrm>
            <a:off x="3463099" y="4238691"/>
            <a:ext cx="17457802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pc="1750" sz="70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TALLER DE BUYER PERSONA</a:t>
            </a:r>
          </a:p>
        </p:txBody>
      </p:sp>
    </p:spTree>
  </p:cSld>
  <p:clrMapOvr>
    <a:masterClrMapping/>
  </p:clrMapOvr>
  <p:transition xmlns:p14="http://schemas.microsoft.com/office/powerpoint/2010/main" spd="med" advClick="0" advTm="10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5672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¡COMENCEMOS!"/>
          <p:cNvSpPr txBox="1"/>
          <p:nvPr/>
        </p:nvSpPr>
        <p:spPr>
          <a:xfrm>
            <a:off x="2953385" y="6376145"/>
            <a:ext cx="1847723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¡COMENCEMOS!</a:t>
            </a:r>
          </a:p>
        </p:txBody>
      </p:sp>
      <p:pic>
        <p:nvPicPr>
          <p:cNvPr id="197" name="mm-mean.png" descr="mm-me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17300" y="2647924"/>
            <a:ext cx="1549400" cy="1244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D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5672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PERFIL"/>
          <p:cNvSpPr txBox="1"/>
          <p:nvPr/>
        </p:nvSpPr>
        <p:spPr>
          <a:xfrm>
            <a:off x="9724390" y="1663699"/>
            <a:ext cx="81584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PERFIL</a:t>
            </a:r>
          </a:p>
        </p:txBody>
      </p:sp>
      <p:sp>
        <p:nvSpPr>
          <p:cNvPr id="201" name="EXPLICACIÓN:…"/>
          <p:cNvSpPr txBox="1"/>
          <p:nvPr/>
        </p:nvSpPr>
        <p:spPr>
          <a:xfrm>
            <a:off x="6883767" y="4445347"/>
            <a:ext cx="10616467" cy="8089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0" tIns="381000" rIns="381000" bIns="381000" anchor="ctr">
            <a:spAutoFit/>
          </a:bodyPr>
          <a:lstStyle/>
          <a:p>
            <a:pPr algn="ctr">
              <a:defRPr b="1" sz="4000">
                <a:solidFill>
                  <a:srgbClr val="2A00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EXPLICACIÓN:</a:t>
            </a:r>
          </a:p>
          <a:p>
            <a:pPr>
              <a:defRPr sz="4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Discutan en equipo algunos rasgos generales de tu Buyer persona:</a:t>
            </a:r>
          </a:p>
          <a:p>
            <a:pPr marL="635000" indent="-635000">
              <a:buSzPct val="123000"/>
              <a:buChar char="•"/>
              <a:defRPr sz="4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Ingresos</a:t>
            </a:r>
          </a:p>
          <a:p>
            <a:pPr marL="635000" indent="-635000">
              <a:buSzPct val="123000"/>
              <a:buChar char="•"/>
              <a:defRPr sz="4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Educación</a:t>
            </a:r>
          </a:p>
          <a:p>
            <a:pPr marL="635000" indent="-635000">
              <a:buSzPct val="123000"/>
              <a:buChar char="•"/>
              <a:defRPr sz="4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Familia</a:t>
            </a:r>
          </a:p>
          <a:p>
            <a:pPr marL="635000" indent="-635000">
              <a:buSzPct val="123000"/>
              <a:buChar char="•"/>
              <a:defRPr sz="4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Educación </a:t>
            </a:r>
          </a:p>
        </p:txBody>
      </p:sp>
      <p:pic>
        <p:nvPicPr>
          <p:cNvPr id="202" name="mm-mean.png" descr="mm-me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01130" y="1962149"/>
            <a:ext cx="1549401" cy="1244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20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rcRect l="36912" t="36912" r="0" b="0"/>
          <a:stretch>
            <a:fillRect/>
          </a:stretch>
        </p:blipFill>
        <p:spPr>
          <a:xfrm>
            <a:off x="0" y="0"/>
            <a:ext cx="8565500" cy="8653127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PERFIL"/>
          <p:cNvSpPr txBox="1"/>
          <p:nvPr/>
        </p:nvSpPr>
        <p:spPr>
          <a:xfrm>
            <a:off x="8112760" y="5397499"/>
            <a:ext cx="81584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PERFIL</a:t>
            </a:r>
          </a:p>
        </p:txBody>
      </p:sp>
      <p:sp>
        <p:nvSpPr>
          <p:cNvPr id="206" name="5 MINUTOS PARA ESCRIBIR SUS IDEAS DEL PERFIL."/>
          <p:cNvSpPr txBox="1"/>
          <p:nvPr/>
        </p:nvSpPr>
        <p:spPr>
          <a:xfrm>
            <a:off x="4266247" y="7772400"/>
            <a:ext cx="15851506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5 MINUTOS </a:t>
            </a:r>
            <a:r>
              <a:t>PARA ESCRIBIR SUS IDEAS DEL PERFIL. </a:t>
            </a:r>
          </a:p>
        </p:txBody>
      </p:sp>
      <p:sp>
        <p:nvSpPr>
          <p:cNvPr id="207" name="Clock"/>
          <p:cNvSpPr/>
          <p:nvPr/>
        </p:nvSpPr>
        <p:spPr>
          <a:xfrm>
            <a:off x="11557000" y="92710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30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¡TIEMPO!"/>
          <p:cNvSpPr txBox="1"/>
          <p:nvPr/>
        </p:nvSpPr>
        <p:spPr>
          <a:xfrm>
            <a:off x="6550660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211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5000" p14:dur="2000">
        <p:dissolv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A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rcRect l="36912" t="36912" r="0" b="0"/>
          <a:stretch>
            <a:fillRect/>
          </a:stretch>
        </p:blipFill>
        <p:spPr>
          <a:xfrm>
            <a:off x="0" y="0"/>
            <a:ext cx="8565500" cy="8653127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PERFIL"/>
          <p:cNvSpPr txBox="1"/>
          <p:nvPr/>
        </p:nvSpPr>
        <p:spPr>
          <a:xfrm>
            <a:off x="8112759" y="5397499"/>
            <a:ext cx="81584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PERFIL</a:t>
            </a:r>
          </a:p>
        </p:txBody>
      </p:sp>
      <p:sp>
        <p:nvSpPr>
          <p:cNvPr id="215" name="2 MINUTOS PARA DISCUTIR EL PERFIL."/>
          <p:cNvSpPr txBox="1"/>
          <p:nvPr/>
        </p:nvSpPr>
        <p:spPr>
          <a:xfrm>
            <a:off x="6216650" y="7772400"/>
            <a:ext cx="11950701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2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MINUTOS </a:t>
            </a:r>
            <a:r>
              <a:t>PARA DISCUTIR EL PERFIL. </a:t>
            </a:r>
          </a:p>
        </p:txBody>
      </p:sp>
      <p:sp>
        <p:nvSpPr>
          <p:cNvPr id="216" name="Clock"/>
          <p:cNvSpPr/>
          <p:nvPr/>
        </p:nvSpPr>
        <p:spPr>
          <a:xfrm>
            <a:off x="11557000" y="92710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20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A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220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PERFIL"/>
          <p:cNvSpPr txBox="1"/>
          <p:nvPr/>
        </p:nvSpPr>
        <p:spPr>
          <a:xfrm>
            <a:off x="8112760" y="2736849"/>
            <a:ext cx="8158481" cy="1841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17500" dist="25400" dir="5400000">
              <a:srgbClr val="000000">
                <a:alpha val="1483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PERFIL</a:t>
            </a:r>
          </a:p>
        </p:txBody>
      </p:sp>
      <p:sp>
        <p:nvSpPr>
          <p:cNvPr id="224" name="Escribe el"/>
          <p:cNvSpPr txBox="1"/>
          <p:nvPr/>
        </p:nvSpPr>
        <p:spPr>
          <a:xfrm>
            <a:off x="9094470" y="1219200"/>
            <a:ext cx="619506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Escribe el</a:t>
            </a:r>
          </a:p>
        </p:txBody>
      </p:sp>
      <p:sp>
        <p:nvSpPr>
          <p:cNvPr id="225" name="En la plantilla."/>
          <p:cNvSpPr txBox="1"/>
          <p:nvPr/>
        </p:nvSpPr>
        <p:spPr>
          <a:xfrm>
            <a:off x="7494905" y="5130800"/>
            <a:ext cx="939419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En la plantilla.</a:t>
            </a:r>
          </a:p>
        </p:txBody>
      </p:sp>
      <p:pic>
        <p:nvPicPr>
          <p:cNvPr id="226" name="meanmetrics-Buyer-Persona.jpg" descr="meanmetrics-Buyer-Person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94470" y="7664449"/>
            <a:ext cx="6195060" cy="478886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27" name="Rounded Rectangle"/>
          <p:cNvSpPr/>
          <p:nvPr/>
        </p:nvSpPr>
        <p:spPr>
          <a:xfrm>
            <a:off x="9301787" y="8872047"/>
            <a:ext cx="957334" cy="1513497"/>
          </a:xfrm>
          <a:prstGeom prst="roundRect">
            <a:avLst>
              <a:gd name="adj" fmla="val 11229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28" name="90 SEGUNDOS PARA ESCRIBIR EN LA PLANTILLA."/>
          <p:cNvSpPr txBox="1"/>
          <p:nvPr/>
        </p:nvSpPr>
        <p:spPr>
          <a:xfrm>
            <a:off x="4722812" y="11719768"/>
            <a:ext cx="14938376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90 SEGUNDOS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</a:t>
            </a:r>
            <a:r>
              <a:t>PARA ESCRIBIR EN LA PLANTILLA.</a:t>
            </a:r>
          </a:p>
        </p:txBody>
      </p:sp>
    </p:spTree>
  </p:cSld>
  <p:clrMapOvr>
    <a:masterClrMapping/>
  </p:clrMapOvr>
  <p:transition xmlns:p14="http://schemas.microsoft.com/office/powerpoint/2010/main" spd="med" advClick="0" advTm="90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D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5672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DEMOGRAFÍA"/>
          <p:cNvSpPr txBox="1"/>
          <p:nvPr/>
        </p:nvSpPr>
        <p:spPr>
          <a:xfrm>
            <a:off x="6150610" y="1663699"/>
            <a:ext cx="1530604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DEMOGRAFÍA</a:t>
            </a:r>
          </a:p>
        </p:txBody>
      </p:sp>
      <p:sp>
        <p:nvSpPr>
          <p:cNvPr id="232" name="EXPLICACIÓN:…"/>
          <p:cNvSpPr txBox="1"/>
          <p:nvPr/>
        </p:nvSpPr>
        <p:spPr>
          <a:xfrm>
            <a:off x="6883767" y="4445347"/>
            <a:ext cx="10616467" cy="80899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0" tIns="381000" rIns="381000" bIns="381000" anchor="ctr">
            <a:spAutoFit/>
          </a:bodyPr>
          <a:lstStyle/>
          <a:p>
            <a:pPr algn="ctr">
              <a:defRPr b="1" sz="4000">
                <a:solidFill>
                  <a:srgbClr val="2A00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EXPLICACIÓN:</a:t>
            </a:r>
          </a:p>
          <a:p>
            <a:pPr>
              <a:defRPr sz="4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Discutan en equipo algunos rasgos generales de tu Buyer persona:</a:t>
            </a:r>
          </a:p>
          <a:p>
            <a:pPr marL="635000" indent="-635000">
              <a:buSzPct val="123000"/>
              <a:buChar char="•"/>
              <a:defRPr sz="4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Ubicación</a:t>
            </a:r>
          </a:p>
          <a:p>
            <a:pPr marL="635000" indent="-635000">
              <a:buSzPct val="123000"/>
              <a:buChar char="•"/>
              <a:defRPr sz="4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Edad</a:t>
            </a:r>
          </a:p>
          <a:p>
            <a:pPr marL="635000" indent="-635000">
              <a:buSzPct val="123000"/>
              <a:buChar char="•"/>
              <a:defRPr sz="4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Sexo</a:t>
            </a:r>
          </a:p>
          <a:p>
            <a:pPr marL="635000" indent="-635000">
              <a:buSzPct val="123000"/>
              <a:buChar char="•"/>
              <a:defRPr sz="4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Nacionalidad </a:t>
            </a:r>
          </a:p>
        </p:txBody>
      </p:sp>
      <p:pic>
        <p:nvPicPr>
          <p:cNvPr id="233" name="mm-mean.png" descr="mm-me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27349" y="1962150"/>
            <a:ext cx="1549401" cy="1244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20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rcRect l="36912" t="36912" r="0" b="0"/>
          <a:stretch>
            <a:fillRect/>
          </a:stretch>
        </p:blipFill>
        <p:spPr>
          <a:xfrm>
            <a:off x="0" y="0"/>
            <a:ext cx="8565500" cy="8653127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DEMOGRAFÍA"/>
          <p:cNvSpPr txBox="1"/>
          <p:nvPr/>
        </p:nvSpPr>
        <p:spPr>
          <a:xfrm>
            <a:off x="4538979" y="5397499"/>
            <a:ext cx="1530604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DEMOGRAFÍA</a:t>
            </a:r>
          </a:p>
        </p:txBody>
      </p:sp>
      <p:sp>
        <p:nvSpPr>
          <p:cNvPr id="237" name="5 MINUTOS PARA ESCRIBIR SUS IDEAS."/>
          <p:cNvSpPr txBox="1"/>
          <p:nvPr/>
        </p:nvSpPr>
        <p:spPr>
          <a:xfrm>
            <a:off x="6085205" y="7772400"/>
            <a:ext cx="12213591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5 MINUTOS </a:t>
            </a:r>
            <a:r>
              <a:t>PARA ESCRIBIR SUS IDEAS.</a:t>
            </a:r>
          </a:p>
        </p:txBody>
      </p:sp>
      <p:sp>
        <p:nvSpPr>
          <p:cNvPr id="238" name="Clock"/>
          <p:cNvSpPr/>
          <p:nvPr/>
        </p:nvSpPr>
        <p:spPr>
          <a:xfrm>
            <a:off x="11557000" y="92710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300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242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0" advTm="15000" p14:dur="500">
        <p:dissolve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MeanMetrics-Guide.png" descr="MeanMetrics-Guid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52892" y="2314306"/>
            <a:ext cx="7163509" cy="9087388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Este taller es parte de la guía gratuita de “Sistematiza tus Ventas”. Podrás descargarlo escaneando el siguiente código:"/>
          <p:cNvSpPr txBox="1"/>
          <p:nvPr/>
        </p:nvSpPr>
        <p:spPr>
          <a:xfrm>
            <a:off x="10530309" y="4376979"/>
            <a:ext cx="10920891" cy="216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baseline="28571" sz="35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Este taller es parte de la </a:t>
            </a:r>
            <a:r>
              <a:rPr>
                <a:solidFill>
                  <a:srgbClr val="2A00FF"/>
                </a:solidFill>
                <a:latin typeface="Avenir Heavy"/>
                <a:ea typeface="Avenir Heavy"/>
                <a:cs typeface="Avenir Heavy"/>
                <a:sym typeface="Avenir Heavy"/>
              </a:rPr>
              <a:t>guía gratuita</a:t>
            </a:r>
            <a:r>
              <a:t> de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“Sistematiza tus Ventas”</a:t>
            </a:r>
            <a:r>
              <a:t>. Podrás descargarlo escaneando el siguiente código:</a:t>
            </a:r>
          </a:p>
        </p:txBody>
      </p:sp>
      <p:sp>
        <p:nvSpPr>
          <p:cNvPr id="158" name="¿QUIERES OBTENER EL MATERIAL COMPLETO?"/>
          <p:cNvSpPr txBox="1"/>
          <p:nvPr/>
        </p:nvSpPr>
        <p:spPr>
          <a:xfrm>
            <a:off x="12374294" y="1894985"/>
            <a:ext cx="9076906" cy="2321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baseline="16666" sz="6000">
                <a:solidFill>
                  <a:srgbClr val="FF2D44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¿QUIERES OBTENER EL MATERIAL COMPLETO?</a:t>
            </a:r>
          </a:p>
        </p:txBody>
      </p:sp>
      <p:pic>
        <p:nvPicPr>
          <p:cNvPr id="159" name="MeanMetrics-youtube.png" descr="MeanMetrics-youtub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463461" y="6701492"/>
            <a:ext cx="4522039" cy="45220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10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A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rcRect l="36912" t="36912" r="0" b="0"/>
          <a:stretch>
            <a:fillRect/>
          </a:stretch>
        </p:blipFill>
        <p:spPr>
          <a:xfrm>
            <a:off x="0" y="0"/>
            <a:ext cx="8565500" cy="8653127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DEMOGRAFÍA"/>
          <p:cNvSpPr txBox="1"/>
          <p:nvPr/>
        </p:nvSpPr>
        <p:spPr>
          <a:xfrm>
            <a:off x="4538979" y="5397499"/>
            <a:ext cx="1530604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DEMOGRAFÍA</a:t>
            </a:r>
          </a:p>
        </p:txBody>
      </p:sp>
      <p:sp>
        <p:nvSpPr>
          <p:cNvPr id="246" name="2 MINUTOS PARA DISCUTIR."/>
          <p:cNvSpPr txBox="1"/>
          <p:nvPr/>
        </p:nvSpPr>
        <p:spPr>
          <a:xfrm>
            <a:off x="7793989" y="7772400"/>
            <a:ext cx="8796021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2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MINUTOS </a:t>
            </a:r>
            <a:r>
              <a:t>PARA DISCUTIR.</a:t>
            </a:r>
          </a:p>
        </p:txBody>
      </p:sp>
      <p:sp>
        <p:nvSpPr>
          <p:cNvPr id="247" name="Clock"/>
          <p:cNvSpPr/>
          <p:nvPr/>
        </p:nvSpPr>
        <p:spPr>
          <a:xfrm>
            <a:off x="11557000" y="92710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20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A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251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5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DEMOGRAFÍA"/>
          <p:cNvSpPr txBox="1"/>
          <p:nvPr/>
        </p:nvSpPr>
        <p:spPr>
          <a:xfrm>
            <a:off x="4538979" y="2736849"/>
            <a:ext cx="15306041" cy="1841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17500" dist="25400" dir="5400000">
              <a:srgbClr val="000000">
                <a:alpha val="1483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DEMOGRAFÍA</a:t>
            </a:r>
          </a:p>
        </p:txBody>
      </p:sp>
      <p:sp>
        <p:nvSpPr>
          <p:cNvPr id="255" name="Escribe la"/>
          <p:cNvSpPr txBox="1"/>
          <p:nvPr/>
        </p:nvSpPr>
        <p:spPr>
          <a:xfrm>
            <a:off x="9094470" y="1219200"/>
            <a:ext cx="617156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Escribe la</a:t>
            </a:r>
          </a:p>
        </p:txBody>
      </p:sp>
      <p:sp>
        <p:nvSpPr>
          <p:cNvPr id="256" name="En la plantilla."/>
          <p:cNvSpPr txBox="1"/>
          <p:nvPr/>
        </p:nvSpPr>
        <p:spPr>
          <a:xfrm>
            <a:off x="7494905" y="5130800"/>
            <a:ext cx="939419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En la plantilla.</a:t>
            </a:r>
          </a:p>
        </p:txBody>
      </p:sp>
      <p:pic>
        <p:nvPicPr>
          <p:cNvPr id="257" name="meanmetrics-Buyer-Persona.jpg" descr="meanmetrics-Buyer-Person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94469" y="7664450"/>
            <a:ext cx="6195061" cy="478886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58" name="Rounded Rectangle"/>
          <p:cNvSpPr/>
          <p:nvPr/>
        </p:nvSpPr>
        <p:spPr>
          <a:xfrm>
            <a:off x="9301787" y="10688482"/>
            <a:ext cx="957334" cy="1496371"/>
          </a:xfrm>
          <a:prstGeom prst="roundRect">
            <a:avLst>
              <a:gd name="adj" fmla="val 11229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59" name="90 SEGUNDOS PARA ESCRIBIR EN LA PLANTILLA."/>
          <p:cNvSpPr txBox="1"/>
          <p:nvPr/>
        </p:nvSpPr>
        <p:spPr>
          <a:xfrm>
            <a:off x="4722812" y="11719768"/>
            <a:ext cx="14938376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90 SEGUNDOS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</a:t>
            </a:r>
            <a:r>
              <a:t>PARA ESCRIBIR EN LA PLANTILLA.</a:t>
            </a:r>
          </a:p>
        </p:txBody>
      </p:sp>
    </p:spTree>
  </p:cSld>
  <p:clrMapOvr>
    <a:masterClrMapping/>
  </p:clrMapOvr>
  <p:transition xmlns:p14="http://schemas.microsoft.com/office/powerpoint/2010/main" spd="med" advClick="0" advTm="90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D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5672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OBJETIVOS"/>
          <p:cNvSpPr txBox="1"/>
          <p:nvPr/>
        </p:nvSpPr>
        <p:spPr>
          <a:xfrm>
            <a:off x="7339330" y="1663699"/>
            <a:ext cx="1292860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OBJETIVOS</a:t>
            </a:r>
          </a:p>
        </p:txBody>
      </p:sp>
      <p:sp>
        <p:nvSpPr>
          <p:cNvPr id="263" name="EXPLICACIÓN:…"/>
          <p:cNvSpPr txBox="1"/>
          <p:nvPr/>
        </p:nvSpPr>
        <p:spPr>
          <a:xfrm>
            <a:off x="6883767" y="4841875"/>
            <a:ext cx="10616467" cy="65722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0" tIns="381000" rIns="381000" bIns="381000" anchor="ctr">
            <a:spAutoFit/>
          </a:bodyPr>
          <a:lstStyle/>
          <a:p>
            <a:pPr algn="ctr">
              <a:defRPr b="1" baseline="50000" sz="4000">
                <a:solidFill>
                  <a:srgbClr val="2A00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EXPLICACIÓN:</a:t>
            </a:r>
          </a:p>
          <a:p>
            <a:pPr>
              <a:defRPr baseline="50000" sz="4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¿Qué quiere lograr tu Buyer Persona? ¿Cuál es la finalidad con la que tu empresa a través de su producto o servicio quiere ayudarle? ¿A qué quieres ayudarle?</a:t>
            </a:r>
          </a:p>
        </p:txBody>
      </p:sp>
      <p:pic>
        <p:nvPicPr>
          <p:cNvPr id="264" name="mm-mean.png" descr="mm-me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16069" y="1962150"/>
            <a:ext cx="1549401" cy="124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20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rcRect l="36912" t="36912" r="0" b="0"/>
          <a:stretch>
            <a:fillRect/>
          </a:stretch>
        </p:blipFill>
        <p:spPr>
          <a:xfrm>
            <a:off x="0" y="0"/>
            <a:ext cx="8565500" cy="8653127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OBJETIVOS"/>
          <p:cNvSpPr txBox="1"/>
          <p:nvPr/>
        </p:nvSpPr>
        <p:spPr>
          <a:xfrm>
            <a:off x="5727699" y="5397499"/>
            <a:ext cx="1292860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OBJETIVOS</a:t>
            </a:r>
          </a:p>
        </p:txBody>
      </p:sp>
      <p:sp>
        <p:nvSpPr>
          <p:cNvPr id="268" name="5 MINUTOS PARA ESCRIBIR SUS IDEAS."/>
          <p:cNvSpPr txBox="1"/>
          <p:nvPr/>
        </p:nvSpPr>
        <p:spPr>
          <a:xfrm>
            <a:off x="6085205" y="7772400"/>
            <a:ext cx="12213591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5 MINUTOS </a:t>
            </a:r>
            <a:r>
              <a:t>PARA ESCRIBIR SUS IDEAS.</a:t>
            </a:r>
          </a:p>
        </p:txBody>
      </p:sp>
      <p:sp>
        <p:nvSpPr>
          <p:cNvPr id="269" name="Clock"/>
          <p:cNvSpPr/>
          <p:nvPr/>
        </p:nvSpPr>
        <p:spPr>
          <a:xfrm>
            <a:off x="11557000" y="92710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300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273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5000" p14:dur="2000">
        <p:dissolv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A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rcRect l="36912" t="36912" r="0" b="0"/>
          <a:stretch>
            <a:fillRect/>
          </a:stretch>
        </p:blipFill>
        <p:spPr>
          <a:xfrm>
            <a:off x="0" y="0"/>
            <a:ext cx="8565500" cy="8653127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OBJETIVOS"/>
          <p:cNvSpPr txBox="1"/>
          <p:nvPr/>
        </p:nvSpPr>
        <p:spPr>
          <a:xfrm>
            <a:off x="5727699" y="5397499"/>
            <a:ext cx="1292860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OBJETIVOS</a:t>
            </a:r>
          </a:p>
        </p:txBody>
      </p:sp>
      <p:sp>
        <p:nvSpPr>
          <p:cNvPr id="277" name="2 MINUTOS PARA DISCUTIR."/>
          <p:cNvSpPr txBox="1"/>
          <p:nvPr/>
        </p:nvSpPr>
        <p:spPr>
          <a:xfrm>
            <a:off x="7793990" y="7772400"/>
            <a:ext cx="8796021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2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MINUTOS </a:t>
            </a:r>
            <a:r>
              <a:t>PARA DISCUTIR.</a:t>
            </a:r>
          </a:p>
        </p:txBody>
      </p:sp>
      <p:sp>
        <p:nvSpPr>
          <p:cNvPr id="278" name="Clock"/>
          <p:cNvSpPr/>
          <p:nvPr/>
        </p:nvSpPr>
        <p:spPr>
          <a:xfrm>
            <a:off x="11557000" y="92710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20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A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282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5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OBJETIVOS"/>
          <p:cNvSpPr txBox="1"/>
          <p:nvPr/>
        </p:nvSpPr>
        <p:spPr>
          <a:xfrm>
            <a:off x="5715952" y="2736849"/>
            <a:ext cx="12928601" cy="1841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17500" dist="25400" dir="5400000">
              <a:srgbClr val="000000">
                <a:alpha val="1483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OBJETIVOS</a:t>
            </a:r>
          </a:p>
        </p:txBody>
      </p:sp>
      <p:sp>
        <p:nvSpPr>
          <p:cNvPr id="286" name="Escribe los"/>
          <p:cNvSpPr txBox="1"/>
          <p:nvPr/>
        </p:nvSpPr>
        <p:spPr>
          <a:xfrm>
            <a:off x="8777287" y="1219200"/>
            <a:ext cx="682942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Escribe los</a:t>
            </a:r>
          </a:p>
        </p:txBody>
      </p:sp>
      <p:sp>
        <p:nvSpPr>
          <p:cNvPr id="287" name="En la plantilla."/>
          <p:cNvSpPr txBox="1"/>
          <p:nvPr/>
        </p:nvSpPr>
        <p:spPr>
          <a:xfrm>
            <a:off x="7494905" y="5130800"/>
            <a:ext cx="939419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En la plantilla.</a:t>
            </a:r>
          </a:p>
        </p:txBody>
      </p:sp>
      <p:pic>
        <p:nvPicPr>
          <p:cNvPr id="288" name="meanmetrics-Buyer-Persona.jpg" descr="meanmetrics-Buyer-Person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94469" y="7664450"/>
            <a:ext cx="6195061" cy="478886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89" name="Rounded Rectangle"/>
          <p:cNvSpPr/>
          <p:nvPr/>
        </p:nvSpPr>
        <p:spPr>
          <a:xfrm>
            <a:off x="10511090" y="8900367"/>
            <a:ext cx="957335" cy="1496371"/>
          </a:xfrm>
          <a:prstGeom prst="roundRect">
            <a:avLst>
              <a:gd name="adj" fmla="val 11229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90" name="90 SEGUNDOS PARA ESCRIBIR EN LA PLANTILLA."/>
          <p:cNvSpPr txBox="1"/>
          <p:nvPr/>
        </p:nvSpPr>
        <p:spPr>
          <a:xfrm>
            <a:off x="4722812" y="11719768"/>
            <a:ext cx="14938376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90 SEGUNDOS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</a:t>
            </a:r>
            <a:r>
              <a:t>PARA ESCRIBIR EN LA PLANTILLA.</a:t>
            </a:r>
          </a:p>
        </p:txBody>
      </p:sp>
    </p:spTree>
  </p:cSld>
  <p:clrMapOvr>
    <a:masterClrMapping/>
  </p:clrMapOvr>
  <p:transition xmlns:p14="http://schemas.microsoft.com/office/powerpoint/2010/main" spd="med" advClick="0" advTm="90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D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5672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INCENTIVOS"/>
          <p:cNvSpPr txBox="1"/>
          <p:nvPr/>
        </p:nvSpPr>
        <p:spPr>
          <a:xfrm>
            <a:off x="6621145" y="1663699"/>
            <a:ext cx="1436497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INCENTIVOS</a:t>
            </a:r>
          </a:p>
        </p:txBody>
      </p:sp>
      <p:sp>
        <p:nvSpPr>
          <p:cNvPr id="294" name="EXPLICACIÓN:…"/>
          <p:cNvSpPr txBox="1"/>
          <p:nvPr/>
        </p:nvSpPr>
        <p:spPr>
          <a:xfrm>
            <a:off x="6883767" y="5699124"/>
            <a:ext cx="10616467" cy="48577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0" tIns="381000" rIns="381000" bIns="381000" anchor="ctr">
            <a:spAutoFit/>
          </a:bodyPr>
          <a:lstStyle/>
          <a:p>
            <a:pPr algn="ctr">
              <a:defRPr b="1" baseline="50000" sz="4000">
                <a:solidFill>
                  <a:srgbClr val="2A00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EXPLICACIÓN:</a:t>
            </a:r>
          </a:p>
          <a:p>
            <a:pPr>
              <a:defRPr baseline="50000" sz="4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¿Por qué quiere lograr sus objetivos tu Buyer persona? ¿Qué ganará al completarlo?</a:t>
            </a:r>
          </a:p>
        </p:txBody>
      </p:sp>
      <p:pic>
        <p:nvPicPr>
          <p:cNvPr id="295" name="mm-mean.png" descr="mm-me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97884" y="1962150"/>
            <a:ext cx="1549401" cy="1244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2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i aún no tienes la plantilla, descárgala de la página web de la guía de “ Sistematiza tus ventas 1”. Deberás buscar un lugar tranquilo para trabajar."/>
          <p:cNvSpPr txBox="1"/>
          <p:nvPr/>
        </p:nvSpPr>
        <p:spPr>
          <a:xfrm>
            <a:off x="11997760" y="5662372"/>
            <a:ext cx="9453440" cy="282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baseline="28571" sz="35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Si aún no tienes la plantilla, descárgala de la página web de la guía de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“ Sistematiza tus ventas 1”. </a:t>
            </a:r>
            <a:r>
              <a:t>Deberás buscar un lugar tranquilo para trabajar.</a:t>
            </a:r>
          </a:p>
        </p:txBody>
      </p:sp>
      <p:sp>
        <p:nvSpPr>
          <p:cNvPr id="162" name="PREPARA LA PLANTILLA Y AL EQUIPO CON EL QUE LA LLENARÁS."/>
          <p:cNvSpPr txBox="1"/>
          <p:nvPr/>
        </p:nvSpPr>
        <p:spPr>
          <a:xfrm>
            <a:off x="11997760" y="2493876"/>
            <a:ext cx="9453440" cy="3373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baseline="16666" sz="6000">
                <a:solidFill>
                  <a:srgbClr val="FF2D44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PREPARA LA PLANTILLA Y AL </a:t>
            </a:r>
            <a:r>
              <a:rPr>
                <a:solidFill>
                  <a:srgbClr val="2A00FF"/>
                </a:solidFill>
              </a:rPr>
              <a:t>EQUIPO </a:t>
            </a:r>
            <a:r>
              <a:t>CON EL QUE LA LLENARÁS.</a:t>
            </a:r>
          </a:p>
        </p:txBody>
      </p:sp>
      <p:pic>
        <p:nvPicPr>
          <p:cNvPr id="163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meanmetrics-Buyer-Persona.jpg" descr="meanmetrics-Buyer-Person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20323" y="3623880"/>
            <a:ext cx="8931283" cy="690400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0" advTm="20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rcRect l="36912" t="36912" r="0" b="0"/>
          <a:stretch>
            <a:fillRect/>
          </a:stretch>
        </p:blipFill>
        <p:spPr>
          <a:xfrm>
            <a:off x="0" y="0"/>
            <a:ext cx="8565500" cy="8653127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INCENTIVOS"/>
          <p:cNvSpPr txBox="1"/>
          <p:nvPr/>
        </p:nvSpPr>
        <p:spPr>
          <a:xfrm>
            <a:off x="5009515" y="5397499"/>
            <a:ext cx="1436497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INCENTIVOS</a:t>
            </a:r>
          </a:p>
        </p:txBody>
      </p:sp>
      <p:sp>
        <p:nvSpPr>
          <p:cNvPr id="299" name="5 MINUTOS PARA ESCRIBIR SUS IDEAS."/>
          <p:cNvSpPr txBox="1"/>
          <p:nvPr/>
        </p:nvSpPr>
        <p:spPr>
          <a:xfrm>
            <a:off x="6085205" y="7772400"/>
            <a:ext cx="12213591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5 MINUTOS </a:t>
            </a:r>
            <a:r>
              <a:t>PARA ESCRIBIR SUS IDEAS.</a:t>
            </a:r>
          </a:p>
        </p:txBody>
      </p:sp>
      <p:sp>
        <p:nvSpPr>
          <p:cNvPr id="300" name="Clock"/>
          <p:cNvSpPr/>
          <p:nvPr/>
        </p:nvSpPr>
        <p:spPr>
          <a:xfrm>
            <a:off x="11557000" y="92710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300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304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5000" p14:dur="2000">
        <p:dissolv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A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rcRect l="36912" t="36912" r="0" b="0"/>
          <a:stretch>
            <a:fillRect/>
          </a:stretch>
        </p:blipFill>
        <p:spPr>
          <a:xfrm>
            <a:off x="0" y="0"/>
            <a:ext cx="8565500" cy="8653127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INCENTIVOS"/>
          <p:cNvSpPr txBox="1"/>
          <p:nvPr/>
        </p:nvSpPr>
        <p:spPr>
          <a:xfrm>
            <a:off x="5009515" y="5397499"/>
            <a:ext cx="1436497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INCENTIVOS</a:t>
            </a:r>
          </a:p>
        </p:txBody>
      </p:sp>
      <p:sp>
        <p:nvSpPr>
          <p:cNvPr id="308" name="2 MINUTOS PARA DISCUTIR."/>
          <p:cNvSpPr txBox="1"/>
          <p:nvPr/>
        </p:nvSpPr>
        <p:spPr>
          <a:xfrm>
            <a:off x="7793990" y="7772400"/>
            <a:ext cx="8796021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2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MINUTOS </a:t>
            </a:r>
            <a:r>
              <a:t>PARA DISCUTIR.</a:t>
            </a:r>
          </a:p>
        </p:txBody>
      </p:sp>
      <p:sp>
        <p:nvSpPr>
          <p:cNvPr id="309" name="Clock"/>
          <p:cNvSpPr/>
          <p:nvPr/>
        </p:nvSpPr>
        <p:spPr>
          <a:xfrm>
            <a:off x="11557000" y="92710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20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A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313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5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INCENTIVOS"/>
          <p:cNvSpPr txBox="1"/>
          <p:nvPr/>
        </p:nvSpPr>
        <p:spPr>
          <a:xfrm>
            <a:off x="5009515" y="2736849"/>
            <a:ext cx="14364971" cy="1841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17500" dist="25400" dir="5400000">
              <a:srgbClr val="000000">
                <a:alpha val="1483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INCENTIVOS</a:t>
            </a:r>
          </a:p>
        </p:txBody>
      </p:sp>
      <p:sp>
        <p:nvSpPr>
          <p:cNvPr id="317" name="Escribe los"/>
          <p:cNvSpPr txBox="1"/>
          <p:nvPr/>
        </p:nvSpPr>
        <p:spPr>
          <a:xfrm>
            <a:off x="8777287" y="1219200"/>
            <a:ext cx="682942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Escribe los</a:t>
            </a:r>
          </a:p>
        </p:txBody>
      </p:sp>
      <p:sp>
        <p:nvSpPr>
          <p:cNvPr id="318" name="En la plantilla."/>
          <p:cNvSpPr txBox="1"/>
          <p:nvPr/>
        </p:nvSpPr>
        <p:spPr>
          <a:xfrm>
            <a:off x="7494905" y="5130800"/>
            <a:ext cx="939419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En la plantilla.</a:t>
            </a:r>
          </a:p>
        </p:txBody>
      </p:sp>
      <p:pic>
        <p:nvPicPr>
          <p:cNvPr id="319" name="meanmetrics-Buyer-Persona.jpg" descr="meanmetrics-Buyer-Person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94469" y="7664450"/>
            <a:ext cx="6195061" cy="478886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20" name="Rounded Rectangle"/>
          <p:cNvSpPr/>
          <p:nvPr/>
        </p:nvSpPr>
        <p:spPr>
          <a:xfrm>
            <a:off x="12924090" y="8883434"/>
            <a:ext cx="949140" cy="1496371"/>
          </a:xfrm>
          <a:prstGeom prst="roundRect">
            <a:avLst>
              <a:gd name="adj" fmla="val 11326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21" name="90 SEGUNDOS PARA ESCRIBIR EN LA PLANTILLA."/>
          <p:cNvSpPr txBox="1"/>
          <p:nvPr/>
        </p:nvSpPr>
        <p:spPr>
          <a:xfrm>
            <a:off x="4722812" y="11719768"/>
            <a:ext cx="14938376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90 SEGUNDOS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</a:t>
            </a:r>
            <a:r>
              <a:t>PARA ESCRIBIR EN LA PLANTILLA.</a:t>
            </a:r>
          </a:p>
        </p:txBody>
      </p:sp>
    </p:spTree>
  </p:cSld>
  <p:clrMapOvr>
    <a:masterClrMapping/>
  </p:clrMapOvr>
  <p:transition xmlns:p14="http://schemas.microsoft.com/office/powerpoint/2010/main" spd="med" advClick="0" advTm="90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D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5672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RETOS"/>
          <p:cNvSpPr txBox="1"/>
          <p:nvPr/>
        </p:nvSpPr>
        <p:spPr>
          <a:xfrm>
            <a:off x="10090150" y="1663699"/>
            <a:ext cx="742696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RETOS</a:t>
            </a:r>
          </a:p>
        </p:txBody>
      </p:sp>
      <p:sp>
        <p:nvSpPr>
          <p:cNvPr id="325" name="EXPLICACIÓN:…"/>
          <p:cNvSpPr txBox="1"/>
          <p:nvPr/>
        </p:nvSpPr>
        <p:spPr>
          <a:xfrm>
            <a:off x="6883767" y="5699124"/>
            <a:ext cx="10616467" cy="48577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0" tIns="381000" rIns="381000" bIns="381000" anchor="ctr">
            <a:spAutoFit/>
          </a:bodyPr>
          <a:lstStyle/>
          <a:p>
            <a:pPr algn="ctr">
              <a:defRPr b="1" baseline="50000" sz="4000">
                <a:solidFill>
                  <a:srgbClr val="2A00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EXPLICACIÓN:</a:t>
            </a:r>
          </a:p>
          <a:p>
            <a:pPr>
              <a:defRPr baseline="50000" sz="4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¿Qué le está impidiendo a tu Buyer Persona cumplir el objetivo que describiste anteriormente?</a:t>
            </a:r>
          </a:p>
        </p:txBody>
      </p:sp>
      <p:pic>
        <p:nvPicPr>
          <p:cNvPr id="326" name="mm-mean.png" descr="mm-me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66889" y="1962150"/>
            <a:ext cx="1549401" cy="124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20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rcRect l="36912" t="36912" r="0" b="0"/>
          <a:stretch>
            <a:fillRect/>
          </a:stretch>
        </p:blipFill>
        <p:spPr>
          <a:xfrm>
            <a:off x="0" y="0"/>
            <a:ext cx="8565500" cy="8653127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RETOS"/>
          <p:cNvSpPr txBox="1"/>
          <p:nvPr/>
        </p:nvSpPr>
        <p:spPr>
          <a:xfrm>
            <a:off x="8478519" y="5397499"/>
            <a:ext cx="742696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RETOS</a:t>
            </a:r>
          </a:p>
        </p:txBody>
      </p:sp>
      <p:sp>
        <p:nvSpPr>
          <p:cNvPr id="330" name="5 MINUTOS PARA ESCRIBIR SUS IDEAS."/>
          <p:cNvSpPr txBox="1"/>
          <p:nvPr/>
        </p:nvSpPr>
        <p:spPr>
          <a:xfrm>
            <a:off x="6085205" y="7772400"/>
            <a:ext cx="12213591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5 MINUTOS </a:t>
            </a:r>
            <a:r>
              <a:t>PARA ESCRIBIR SUS IDEAS.</a:t>
            </a:r>
          </a:p>
        </p:txBody>
      </p:sp>
      <p:sp>
        <p:nvSpPr>
          <p:cNvPr id="331" name="Clock"/>
          <p:cNvSpPr/>
          <p:nvPr/>
        </p:nvSpPr>
        <p:spPr>
          <a:xfrm>
            <a:off x="11557000" y="92710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300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335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5000" p14:dur="2000">
        <p:dissolve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A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rcRect l="36912" t="36912" r="0" b="0"/>
          <a:stretch>
            <a:fillRect/>
          </a:stretch>
        </p:blipFill>
        <p:spPr>
          <a:xfrm>
            <a:off x="0" y="0"/>
            <a:ext cx="8565500" cy="8653127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RETOS"/>
          <p:cNvSpPr txBox="1"/>
          <p:nvPr/>
        </p:nvSpPr>
        <p:spPr>
          <a:xfrm>
            <a:off x="8478519" y="5397499"/>
            <a:ext cx="742696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RETOS</a:t>
            </a:r>
          </a:p>
        </p:txBody>
      </p:sp>
      <p:sp>
        <p:nvSpPr>
          <p:cNvPr id="339" name="2 MINUTOS PARA DISCUTIR."/>
          <p:cNvSpPr txBox="1"/>
          <p:nvPr/>
        </p:nvSpPr>
        <p:spPr>
          <a:xfrm>
            <a:off x="7793990" y="7772400"/>
            <a:ext cx="8796021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2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MINUTOS </a:t>
            </a:r>
            <a:r>
              <a:t>PARA DISCUTIR.</a:t>
            </a:r>
          </a:p>
        </p:txBody>
      </p:sp>
      <p:sp>
        <p:nvSpPr>
          <p:cNvPr id="340" name="Clock"/>
          <p:cNvSpPr/>
          <p:nvPr/>
        </p:nvSpPr>
        <p:spPr>
          <a:xfrm>
            <a:off x="11557000" y="92710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20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A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344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5672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¿CÓMO FUNCIONARÁ?"/>
          <p:cNvSpPr txBox="1"/>
          <p:nvPr/>
        </p:nvSpPr>
        <p:spPr>
          <a:xfrm>
            <a:off x="3903344" y="5506195"/>
            <a:ext cx="16577311" cy="358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¿CÓMO FUNCIONARÁ?</a:t>
            </a:r>
          </a:p>
        </p:txBody>
      </p:sp>
      <p:pic>
        <p:nvPicPr>
          <p:cNvPr id="168" name="mm-mean.png" descr="mm-me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17300" y="2647924"/>
            <a:ext cx="1549401" cy="1244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8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347" name="RETOS"/>
          <p:cNvSpPr txBox="1"/>
          <p:nvPr/>
        </p:nvSpPr>
        <p:spPr>
          <a:xfrm>
            <a:off x="8478519" y="2736849"/>
            <a:ext cx="7426961" cy="1841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17500" dist="25400" dir="5400000">
              <a:srgbClr val="000000">
                <a:alpha val="1483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RETOS</a:t>
            </a:r>
          </a:p>
        </p:txBody>
      </p:sp>
      <p:sp>
        <p:nvSpPr>
          <p:cNvPr id="348" name="Escribe los"/>
          <p:cNvSpPr txBox="1"/>
          <p:nvPr/>
        </p:nvSpPr>
        <p:spPr>
          <a:xfrm>
            <a:off x="8777287" y="1219200"/>
            <a:ext cx="682942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Escribe los</a:t>
            </a:r>
          </a:p>
        </p:txBody>
      </p:sp>
      <p:sp>
        <p:nvSpPr>
          <p:cNvPr id="349" name="En la plantilla."/>
          <p:cNvSpPr txBox="1"/>
          <p:nvPr/>
        </p:nvSpPr>
        <p:spPr>
          <a:xfrm>
            <a:off x="7494905" y="5130800"/>
            <a:ext cx="939419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En la plantilla.</a:t>
            </a:r>
          </a:p>
        </p:txBody>
      </p:sp>
      <p:pic>
        <p:nvPicPr>
          <p:cNvPr id="350" name="meanmetrics-Buyer-Persona.jpg" descr="meanmetrics-Buyer-Person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94469" y="7664450"/>
            <a:ext cx="6195061" cy="478886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51" name="Rounded Rectangle"/>
          <p:cNvSpPr/>
          <p:nvPr/>
        </p:nvSpPr>
        <p:spPr>
          <a:xfrm>
            <a:off x="10511090" y="10712234"/>
            <a:ext cx="957335" cy="1496370"/>
          </a:xfrm>
          <a:prstGeom prst="roundRect">
            <a:avLst>
              <a:gd name="adj" fmla="val 11229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52" name="90 SEGUNDOS PARA ESCRIBIR EN LA PLANTILLA."/>
          <p:cNvSpPr txBox="1"/>
          <p:nvPr/>
        </p:nvSpPr>
        <p:spPr>
          <a:xfrm>
            <a:off x="4722812" y="11719768"/>
            <a:ext cx="14938376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90 SEGUNDOS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</a:t>
            </a:r>
            <a:r>
              <a:t>PARA ESCRIBIR EN LA PLANTILLA.</a:t>
            </a:r>
          </a:p>
        </p:txBody>
      </p:sp>
    </p:spTree>
  </p:cSld>
  <p:clrMapOvr>
    <a:masterClrMapping/>
  </p:clrMapOvr>
  <p:transition xmlns:p14="http://schemas.microsoft.com/office/powerpoint/2010/main" spd="med" advClick="0" advTm="90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D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5672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FRUSTRACIONES"/>
          <p:cNvSpPr txBox="1"/>
          <p:nvPr/>
        </p:nvSpPr>
        <p:spPr>
          <a:xfrm>
            <a:off x="4316095" y="1663699"/>
            <a:ext cx="1897507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FRUSTRACIONES</a:t>
            </a:r>
          </a:p>
        </p:txBody>
      </p:sp>
      <p:sp>
        <p:nvSpPr>
          <p:cNvPr id="356" name="EXPLICACIÓN:…"/>
          <p:cNvSpPr txBox="1"/>
          <p:nvPr/>
        </p:nvSpPr>
        <p:spPr>
          <a:xfrm>
            <a:off x="6883767" y="4841875"/>
            <a:ext cx="10616467" cy="65722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0" tIns="381000" rIns="381000" bIns="381000" anchor="ctr">
            <a:spAutoFit/>
          </a:bodyPr>
          <a:lstStyle/>
          <a:p>
            <a:pPr algn="ctr">
              <a:defRPr b="1" baseline="50000" sz="4000">
                <a:solidFill>
                  <a:srgbClr val="2A00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EXPLICACIÓN:</a:t>
            </a:r>
          </a:p>
          <a:p>
            <a:pPr>
              <a:defRPr baseline="50000" sz="4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¿Qué siente tu  Buyer Persona cuando se enfrenta a los retos? ¿Qué es aquello que más le causa conflicto y de lo cuál quiere deshacerse? ¿Qué procesos en específico del reto lo está deteniendo?</a:t>
            </a:r>
          </a:p>
        </p:txBody>
      </p:sp>
      <p:pic>
        <p:nvPicPr>
          <p:cNvPr id="357" name="mm-mean.png" descr="mm-me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2834" y="1962150"/>
            <a:ext cx="1549401" cy="1244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20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rcRect l="36912" t="36912" r="0" b="0"/>
          <a:stretch>
            <a:fillRect/>
          </a:stretch>
        </p:blipFill>
        <p:spPr>
          <a:xfrm>
            <a:off x="0" y="0"/>
            <a:ext cx="8565500" cy="8653127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INCENTIVOS"/>
          <p:cNvSpPr txBox="1"/>
          <p:nvPr/>
        </p:nvSpPr>
        <p:spPr>
          <a:xfrm>
            <a:off x="5009515" y="5397499"/>
            <a:ext cx="1436497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INCENTIVOS</a:t>
            </a:r>
          </a:p>
        </p:txBody>
      </p:sp>
      <p:sp>
        <p:nvSpPr>
          <p:cNvPr id="361" name="5 MINUTOS PARA ESCRIBIR SUS IDEAS."/>
          <p:cNvSpPr txBox="1"/>
          <p:nvPr/>
        </p:nvSpPr>
        <p:spPr>
          <a:xfrm>
            <a:off x="6085205" y="7772400"/>
            <a:ext cx="12213591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5 MINUTOS </a:t>
            </a:r>
            <a:r>
              <a:t>PARA ESCRIBIR SUS IDEAS.</a:t>
            </a:r>
          </a:p>
        </p:txBody>
      </p:sp>
      <p:sp>
        <p:nvSpPr>
          <p:cNvPr id="362" name="Clock"/>
          <p:cNvSpPr/>
          <p:nvPr/>
        </p:nvSpPr>
        <p:spPr>
          <a:xfrm>
            <a:off x="11557000" y="92710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300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365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366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5000" p14:dur="2000">
        <p:dissolve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A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rcRect l="36912" t="36912" r="0" b="0"/>
          <a:stretch>
            <a:fillRect/>
          </a:stretch>
        </p:blipFill>
        <p:spPr>
          <a:xfrm>
            <a:off x="0" y="0"/>
            <a:ext cx="8565500" cy="8653127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INCENTIVOS"/>
          <p:cNvSpPr txBox="1"/>
          <p:nvPr/>
        </p:nvSpPr>
        <p:spPr>
          <a:xfrm>
            <a:off x="5009515" y="5397499"/>
            <a:ext cx="1436497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INCENTIVOS</a:t>
            </a:r>
          </a:p>
        </p:txBody>
      </p:sp>
      <p:sp>
        <p:nvSpPr>
          <p:cNvPr id="370" name="2 MINUTOS PARA DISCUTIR."/>
          <p:cNvSpPr txBox="1"/>
          <p:nvPr/>
        </p:nvSpPr>
        <p:spPr>
          <a:xfrm>
            <a:off x="7793990" y="7772400"/>
            <a:ext cx="8796021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2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MINUTOS </a:t>
            </a:r>
            <a:r>
              <a:t>PARA DISCUTIR.</a:t>
            </a:r>
          </a:p>
        </p:txBody>
      </p:sp>
      <p:sp>
        <p:nvSpPr>
          <p:cNvPr id="371" name="Clock"/>
          <p:cNvSpPr/>
          <p:nvPr/>
        </p:nvSpPr>
        <p:spPr>
          <a:xfrm>
            <a:off x="11557000" y="92710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20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A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375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5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378" name="INCENTIVOS"/>
          <p:cNvSpPr txBox="1"/>
          <p:nvPr/>
        </p:nvSpPr>
        <p:spPr>
          <a:xfrm>
            <a:off x="5009515" y="2736849"/>
            <a:ext cx="14364971" cy="18415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17500" dist="25400" dir="5400000">
              <a:srgbClr val="000000">
                <a:alpha val="1483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INCENTIVOS</a:t>
            </a:r>
          </a:p>
        </p:txBody>
      </p:sp>
      <p:sp>
        <p:nvSpPr>
          <p:cNvPr id="379" name="Escribe los"/>
          <p:cNvSpPr txBox="1"/>
          <p:nvPr/>
        </p:nvSpPr>
        <p:spPr>
          <a:xfrm>
            <a:off x="8777287" y="1219200"/>
            <a:ext cx="682942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Escribe los</a:t>
            </a:r>
          </a:p>
        </p:txBody>
      </p:sp>
      <p:sp>
        <p:nvSpPr>
          <p:cNvPr id="380" name="En la plantilla."/>
          <p:cNvSpPr txBox="1"/>
          <p:nvPr/>
        </p:nvSpPr>
        <p:spPr>
          <a:xfrm>
            <a:off x="7494905" y="5130800"/>
            <a:ext cx="939419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En la plantilla.</a:t>
            </a:r>
          </a:p>
        </p:txBody>
      </p:sp>
      <p:pic>
        <p:nvPicPr>
          <p:cNvPr id="381" name="meanmetrics-Buyer-Persona.jpg" descr="meanmetrics-Buyer-Person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94469" y="7664450"/>
            <a:ext cx="6195061" cy="478886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82" name="Rounded Rectangle"/>
          <p:cNvSpPr/>
          <p:nvPr/>
        </p:nvSpPr>
        <p:spPr>
          <a:xfrm>
            <a:off x="12924090" y="10688087"/>
            <a:ext cx="949140" cy="1496370"/>
          </a:xfrm>
          <a:prstGeom prst="roundRect">
            <a:avLst>
              <a:gd name="adj" fmla="val 11326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83" name="90 SEGUNDOS PARA ESCRIBIR EN LA PLANTILLA."/>
          <p:cNvSpPr txBox="1"/>
          <p:nvPr/>
        </p:nvSpPr>
        <p:spPr>
          <a:xfrm>
            <a:off x="4722812" y="11719768"/>
            <a:ext cx="14938376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90 SEGUNDOS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</a:t>
            </a:r>
            <a:r>
              <a:t>PARA ESCRIBIR EN LA PLANTILLA.</a:t>
            </a:r>
          </a:p>
        </p:txBody>
      </p:sp>
    </p:spTree>
  </p:cSld>
  <p:clrMapOvr>
    <a:masterClrMapping/>
  </p:clrMapOvr>
  <p:transition xmlns:p14="http://schemas.microsoft.com/office/powerpoint/2010/main" spd="med" advClick="0" advTm="90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D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5672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386" name="CONSUMO DE INFORMACIÓN"/>
          <p:cNvSpPr txBox="1"/>
          <p:nvPr/>
        </p:nvSpPr>
        <p:spPr>
          <a:xfrm>
            <a:off x="5493385" y="793750"/>
            <a:ext cx="16620491" cy="358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CONSUMO DE INFORMACIÓN</a:t>
            </a:r>
          </a:p>
        </p:txBody>
      </p:sp>
      <p:sp>
        <p:nvSpPr>
          <p:cNvPr id="387" name="EXPLICACIÓN:…"/>
          <p:cNvSpPr txBox="1"/>
          <p:nvPr/>
        </p:nvSpPr>
        <p:spPr>
          <a:xfrm>
            <a:off x="4742879" y="4984750"/>
            <a:ext cx="14898242" cy="62865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0" tIns="381000" rIns="381000" bIns="381000" anchor="ctr">
            <a:spAutoFit/>
          </a:bodyPr>
          <a:lstStyle/>
          <a:p>
            <a:pPr algn="ctr">
              <a:defRPr b="1" baseline="50000" sz="4000">
                <a:solidFill>
                  <a:srgbClr val="2A00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EXPLICACIÓN:</a:t>
            </a:r>
          </a:p>
          <a:p>
            <a:pPr>
              <a:defRPr baseline="50000" sz="4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¿De dónde se instruye tu Buyer persona sobre sus objetivos y cómo sobrellevar sus retos? Escribe los medios: </a:t>
            </a:r>
          </a:p>
          <a:p>
            <a:pPr>
              <a:defRPr baseline="50000" sz="4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Digitales, tradicionales, el horario en el que lo consume, lenguaje y qué tecnicismos usa.</a:t>
            </a:r>
          </a:p>
        </p:txBody>
      </p:sp>
      <p:pic>
        <p:nvPicPr>
          <p:cNvPr id="388" name="mm-mean.png" descr="mm-me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70124" y="1962150"/>
            <a:ext cx="1549401" cy="1244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20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mm-flywheel_1.png" descr="mm-flywheel_1.png"/>
          <p:cNvPicPr>
            <a:picLocks noChangeAspect="1"/>
          </p:cNvPicPr>
          <p:nvPr/>
        </p:nvPicPr>
        <p:blipFill>
          <a:blip r:embed="rId2">
            <a:alphaModFix amt="20369"/>
            <a:extLst/>
          </a:blip>
          <a:srcRect l="36912" t="36912" r="0" b="0"/>
          <a:stretch>
            <a:fillRect/>
          </a:stretch>
        </p:blipFill>
        <p:spPr>
          <a:xfrm>
            <a:off x="0" y="0"/>
            <a:ext cx="8565500" cy="8653127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CONSUMO DE INFORMACIÓN"/>
          <p:cNvSpPr txBox="1"/>
          <p:nvPr/>
        </p:nvSpPr>
        <p:spPr>
          <a:xfrm>
            <a:off x="3881755" y="3657600"/>
            <a:ext cx="16620491" cy="358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CONSUMO DE INFORMACIÓN</a:t>
            </a:r>
          </a:p>
        </p:txBody>
      </p:sp>
      <p:sp>
        <p:nvSpPr>
          <p:cNvPr id="392" name="5 MINUTOS PARA ESCRIBIR SUS IDEAS."/>
          <p:cNvSpPr txBox="1"/>
          <p:nvPr/>
        </p:nvSpPr>
        <p:spPr>
          <a:xfrm>
            <a:off x="6085205" y="7772400"/>
            <a:ext cx="12213591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5 MINUTOS </a:t>
            </a:r>
            <a:r>
              <a:t>PARA ESCRIBIR SUS IDEAS.</a:t>
            </a:r>
          </a:p>
        </p:txBody>
      </p:sp>
      <p:sp>
        <p:nvSpPr>
          <p:cNvPr id="393" name="Clock"/>
          <p:cNvSpPr/>
          <p:nvPr/>
        </p:nvSpPr>
        <p:spPr>
          <a:xfrm>
            <a:off x="11557000" y="92710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300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397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5000" p14:dur="2000">
        <p:dissolv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LLENAR LA PLANTILLA."/>
          <p:cNvSpPr txBox="1"/>
          <p:nvPr/>
        </p:nvSpPr>
        <p:spPr>
          <a:xfrm>
            <a:off x="5290819" y="3133725"/>
            <a:ext cx="13802361" cy="3581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17500" dist="25400" dir="5400000">
              <a:srgbClr val="000000">
                <a:alpha val="1483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LLENAR LA PLANTILLA.</a:t>
            </a:r>
          </a:p>
        </p:txBody>
      </p:sp>
      <p:sp>
        <p:nvSpPr>
          <p:cNvPr id="172" name="El objetivo es"/>
          <p:cNvSpPr txBox="1"/>
          <p:nvPr/>
        </p:nvSpPr>
        <p:spPr>
          <a:xfrm>
            <a:off x="7872095" y="1219200"/>
            <a:ext cx="863981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El objetivo es</a:t>
            </a:r>
          </a:p>
        </p:txBody>
      </p:sp>
      <p:pic>
        <p:nvPicPr>
          <p:cNvPr id="173" name="meanmetrics-Buyer-Persona.jpg" descr="meanmetrics-Buyer-Person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94469" y="7664450"/>
            <a:ext cx="6195061" cy="478886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0" advTm="500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A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2 MINUTOS PARA DISCUTIR."/>
          <p:cNvSpPr txBox="1"/>
          <p:nvPr/>
        </p:nvSpPr>
        <p:spPr>
          <a:xfrm>
            <a:off x="7793990" y="7772400"/>
            <a:ext cx="8796021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2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MINUTOS </a:t>
            </a:r>
            <a:r>
              <a:t>PARA DISCUTIR.</a:t>
            </a:r>
          </a:p>
        </p:txBody>
      </p:sp>
      <p:sp>
        <p:nvSpPr>
          <p:cNvPr id="400" name="Clock"/>
          <p:cNvSpPr/>
          <p:nvPr/>
        </p:nvSpPr>
        <p:spPr>
          <a:xfrm>
            <a:off x="11557000" y="92710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401" name="mm-flywheel_1.png" descr="mm-flywheel_1.png"/>
          <p:cNvPicPr>
            <a:picLocks noChangeAspect="1"/>
          </p:cNvPicPr>
          <p:nvPr/>
        </p:nvPicPr>
        <p:blipFill>
          <a:blip r:embed="rId2">
            <a:alphaModFix amt="20369"/>
            <a:extLst/>
          </a:blip>
          <a:srcRect l="36912" t="36912" r="0" b="0"/>
          <a:stretch>
            <a:fillRect/>
          </a:stretch>
        </p:blipFill>
        <p:spPr>
          <a:xfrm>
            <a:off x="0" y="0"/>
            <a:ext cx="8565500" cy="8653127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CONSUMO DE INFORMACIÓN"/>
          <p:cNvSpPr txBox="1"/>
          <p:nvPr/>
        </p:nvSpPr>
        <p:spPr>
          <a:xfrm>
            <a:off x="3881755" y="3657600"/>
            <a:ext cx="16620491" cy="358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CONSUMO DE INFORMACIÓN</a:t>
            </a:r>
          </a:p>
        </p:txBody>
      </p:sp>
    </p:spTree>
  </p:cSld>
  <p:clrMapOvr>
    <a:masterClrMapping/>
  </p:clrMapOvr>
  <p:transition xmlns:p14="http://schemas.microsoft.com/office/powerpoint/2010/main" spd="med" advClick="0" advTm="120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A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406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5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MEDIOS DE CONSUMO"/>
          <p:cNvSpPr txBox="1"/>
          <p:nvPr/>
        </p:nvSpPr>
        <p:spPr>
          <a:xfrm>
            <a:off x="5139690" y="2254997"/>
            <a:ext cx="14104621" cy="3581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17500" dist="25400" dir="5400000">
              <a:srgbClr val="000000">
                <a:alpha val="1483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MEDIOS DE CONSUMO</a:t>
            </a:r>
          </a:p>
        </p:txBody>
      </p:sp>
      <p:sp>
        <p:nvSpPr>
          <p:cNvPr id="410" name="Escribe los"/>
          <p:cNvSpPr txBox="1"/>
          <p:nvPr/>
        </p:nvSpPr>
        <p:spPr>
          <a:xfrm>
            <a:off x="8777287" y="1219200"/>
            <a:ext cx="682942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Escribe los</a:t>
            </a:r>
          </a:p>
        </p:txBody>
      </p:sp>
      <p:sp>
        <p:nvSpPr>
          <p:cNvPr id="411" name="En la plantilla."/>
          <p:cNvSpPr txBox="1"/>
          <p:nvPr/>
        </p:nvSpPr>
        <p:spPr>
          <a:xfrm>
            <a:off x="7494905" y="5906994"/>
            <a:ext cx="939419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En la plantilla.</a:t>
            </a:r>
          </a:p>
        </p:txBody>
      </p:sp>
      <p:pic>
        <p:nvPicPr>
          <p:cNvPr id="412" name="meanmetrics-Buyer-Persona.jpg" descr="meanmetrics-Buyer-Person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94469" y="7664450"/>
            <a:ext cx="6195061" cy="478886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413" name="Rounded Rectangle"/>
          <p:cNvSpPr/>
          <p:nvPr/>
        </p:nvSpPr>
        <p:spPr>
          <a:xfrm>
            <a:off x="11717430" y="8890239"/>
            <a:ext cx="949140" cy="3298900"/>
          </a:xfrm>
          <a:prstGeom prst="roundRect">
            <a:avLst>
              <a:gd name="adj" fmla="val 11326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14" name="90 SEGUNDOS PARA ESCRIBIR EN LA PLANTILLA."/>
          <p:cNvSpPr txBox="1"/>
          <p:nvPr/>
        </p:nvSpPr>
        <p:spPr>
          <a:xfrm>
            <a:off x="4722812" y="11719768"/>
            <a:ext cx="14938376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90 SEGUNDOS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</a:t>
            </a:r>
            <a:r>
              <a:t>PARA ESCRIBIR EN LA PLANTILLA.</a:t>
            </a:r>
          </a:p>
        </p:txBody>
      </p:sp>
    </p:spTree>
  </p:cSld>
  <p:clrMapOvr>
    <a:masterClrMapping/>
  </p:clrMapOvr>
  <p:transition xmlns:p14="http://schemas.microsoft.com/office/powerpoint/2010/main" spd="med" advClick="0" advTm="9000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D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5672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INTERESES Y HOBBIES"/>
          <p:cNvSpPr txBox="1"/>
          <p:nvPr/>
        </p:nvSpPr>
        <p:spPr>
          <a:xfrm>
            <a:off x="5738495" y="793750"/>
            <a:ext cx="16130271" cy="358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INTERESES Y HOBBIES</a:t>
            </a:r>
          </a:p>
        </p:txBody>
      </p:sp>
      <p:sp>
        <p:nvSpPr>
          <p:cNvPr id="418" name="EXPLICACIÓN:…"/>
          <p:cNvSpPr txBox="1"/>
          <p:nvPr/>
        </p:nvSpPr>
        <p:spPr>
          <a:xfrm>
            <a:off x="6883767" y="5270500"/>
            <a:ext cx="10616467" cy="5715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0" tIns="381000" rIns="381000" bIns="381000" anchor="ctr">
            <a:spAutoFit/>
          </a:bodyPr>
          <a:lstStyle/>
          <a:p>
            <a:pPr algn="ctr">
              <a:defRPr b="1" baseline="50000" sz="4000">
                <a:solidFill>
                  <a:srgbClr val="2A00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EXPLICACIÓN:</a:t>
            </a:r>
          </a:p>
          <a:p>
            <a:pPr>
              <a:defRPr baseline="50000" sz="4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A parte de buscar cómo llegar a sus objetivos… ¿qué otros intereses y hobbies tiene tu Buyer persona que te resulten relevantes para tu negocio?</a:t>
            </a:r>
          </a:p>
        </p:txBody>
      </p:sp>
      <p:pic>
        <p:nvPicPr>
          <p:cNvPr id="419" name="mm-mean.png" descr="mm-me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234" y="1962149"/>
            <a:ext cx="1549401" cy="1244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2000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mm-flywheel_1.png" descr="mm-flywheel_1.png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rcRect l="36912" t="36912" r="0" b="0"/>
          <a:stretch>
            <a:fillRect/>
          </a:stretch>
        </p:blipFill>
        <p:spPr>
          <a:xfrm>
            <a:off x="0" y="0"/>
            <a:ext cx="8565500" cy="8653127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INTERESES Y HOBBIES"/>
          <p:cNvSpPr txBox="1"/>
          <p:nvPr/>
        </p:nvSpPr>
        <p:spPr>
          <a:xfrm>
            <a:off x="4126864" y="3657600"/>
            <a:ext cx="16130271" cy="358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INTERESES Y HOBBIES</a:t>
            </a:r>
          </a:p>
        </p:txBody>
      </p:sp>
      <p:sp>
        <p:nvSpPr>
          <p:cNvPr id="423" name="5 MINUTOS PARA ESCRIBIR SUS IDEAS."/>
          <p:cNvSpPr txBox="1"/>
          <p:nvPr/>
        </p:nvSpPr>
        <p:spPr>
          <a:xfrm>
            <a:off x="6085205" y="7772400"/>
            <a:ext cx="12213591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t> 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5 MINUTOS </a:t>
            </a:r>
            <a:r>
              <a:t>PARA ESCRIBIR SUS IDEAS.</a:t>
            </a:r>
          </a:p>
        </p:txBody>
      </p:sp>
      <p:sp>
        <p:nvSpPr>
          <p:cNvPr id="424" name="Clock"/>
          <p:cNvSpPr/>
          <p:nvPr/>
        </p:nvSpPr>
        <p:spPr>
          <a:xfrm>
            <a:off x="11557000" y="92710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30000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6B5D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428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15000" p14:dur="2000">
        <p:dissolve/>
      </p:transition>
    </mc:Choice>
    <mc:Fallback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A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2 MINUTOS PARA DISCUTIR."/>
          <p:cNvSpPr txBox="1"/>
          <p:nvPr/>
        </p:nvSpPr>
        <p:spPr>
          <a:xfrm>
            <a:off x="7793990" y="7772400"/>
            <a:ext cx="8796021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2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MINUTOS </a:t>
            </a:r>
            <a:r>
              <a:t>PARA DISCUTIR.</a:t>
            </a:r>
          </a:p>
        </p:txBody>
      </p:sp>
      <p:sp>
        <p:nvSpPr>
          <p:cNvPr id="431" name="Clock"/>
          <p:cNvSpPr/>
          <p:nvPr/>
        </p:nvSpPr>
        <p:spPr>
          <a:xfrm>
            <a:off x="11557000" y="92710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432" name="mm-flywheel_1.png" descr="mm-flywheel_1.png"/>
          <p:cNvPicPr>
            <a:picLocks noChangeAspect="1"/>
          </p:cNvPicPr>
          <p:nvPr/>
        </p:nvPicPr>
        <p:blipFill>
          <a:blip r:embed="rId2">
            <a:alphaModFix amt="50000"/>
            <a:extLst/>
          </a:blip>
          <a:srcRect l="36912" t="36912" r="0" b="0"/>
          <a:stretch>
            <a:fillRect/>
          </a:stretch>
        </p:blipFill>
        <p:spPr>
          <a:xfrm>
            <a:off x="0" y="0"/>
            <a:ext cx="8565500" cy="8653127"/>
          </a:xfrm>
          <a:prstGeom prst="rect">
            <a:avLst/>
          </a:prstGeom>
          <a:ln w="12700">
            <a:miter lim="400000"/>
          </a:ln>
        </p:spPr>
      </p:pic>
      <p:sp>
        <p:nvSpPr>
          <p:cNvPr id="433" name="INTERESES Y HOBBIES"/>
          <p:cNvSpPr txBox="1"/>
          <p:nvPr/>
        </p:nvSpPr>
        <p:spPr>
          <a:xfrm>
            <a:off x="4126864" y="3657600"/>
            <a:ext cx="16130271" cy="358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INTERESES Y HOBBIES</a:t>
            </a:r>
          </a:p>
        </p:txBody>
      </p:sp>
    </p:spTree>
  </p:cSld>
  <p:clrMapOvr>
    <a:masterClrMapping/>
  </p:clrMapOvr>
  <p:transition xmlns:p14="http://schemas.microsoft.com/office/powerpoint/2010/main" spd="med" advClick="0" advTm="12000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2A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mm-flywheel_1.png" descr="mm-flywheel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418644" y="-7902114"/>
            <a:ext cx="29221288" cy="29520228"/>
          </a:xfrm>
          <a:prstGeom prst="rect">
            <a:avLst/>
          </a:prstGeom>
          <a:ln w="12700">
            <a:miter lim="400000"/>
          </a:ln>
        </p:spPr>
      </p:pic>
      <p:sp>
        <p:nvSpPr>
          <p:cNvPr id="436" name="¡TIEMPO!"/>
          <p:cNvSpPr txBox="1"/>
          <p:nvPr/>
        </p:nvSpPr>
        <p:spPr>
          <a:xfrm>
            <a:off x="6550659" y="5600699"/>
            <a:ext cx="11282681" cy="184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¡TIEMPO!</a:t>
            </a:r>
          </a:p>
        </p:txBody>
      </p:sp>
      <p:sp>
        <p:nvSpPr>
          <p:cNvPr id="437" name="Clock"/>
          <p:cNvSpPr/>
          <p:nvPr/>
        </p:nvSpPr>
        <p:spPr>
          <a:xfrm>
            <a:off x="11557000" y="81026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3" y="0"/>
                  <a:pt x="0" y="4833"/>
                  <a:pt x="0" y="10800"/>
                </a:cubicBezTo>
                <a:cubicBezTo>
                  <a:pt x="0" y="16767"/>
                  <a:pt x="4833" y="21600"/>
                  <a:pt x="10800" y="21600"/>
                </a:cubicBezTo>
                <a:cubicBezTo>
                  <a:pt x="16767" y="21600"/>
                  <a:pt x="21600" y="16767"/>
                  <a:pt x="21600" y="10800"/>
                </a:cubicBezTo>
                <a:cubicBezTo>
                  <a:pt x="21600" y="4833"/>
                  <a:pt x="16762" y="0"/>
                  <a:pt x="10800" y="0"/>
                </a:cubicBezTo>
                <a:close/>
                <a:moveTo>
                  <a:pt x="10714" y="1340"/>
                </a:moveTo>
                <a:lnTo>
                  <a:pt x="10886" y="1340"/>
                </a:lnTo>
                <a:cubicBezTo>
                  <a:pt x="10994" y="1340"/>
                  <a:pt x="11080" y="1426"/>
                  <a:pt x="11080" y="1534"/>
                </a:cubicBezTo>
                <a:lnTo>
                  <a:pt x="11080" y="3100"/>
                </a:lnTo>
                <a:cubicBezTo>
                  <a:pt x="11080" y="3208"/>
                  <a:pt x="10994" y="3294"/>
                  <a:pt x="10886" y="3294"/>
                </a:cubicBezTo>
                <a:lnTo>
                  <a:pt x="10714" y="3294"/>
                </a:lnTo>
                <a:cubicBezTo>
                  <a:pt x="10606" y="3294"/>
                  <a:pt x="10520" y="3208"/>
                  <a:pt x="10520" y="3100"/>
                </a:cubicBezTo>
                <a:lnTo>
                  <a:pt x="10520" y="1534"/>
                </a:lnTo>
                <a:cubicBezTo>
                  <a:pt x="10520" y="1426"/>
                  <a:pt x="10606" y="1340"/>
                  <a:pt x="10714" y="1340"/>
                </a:cubicBezTo>
                <a:close/>
                <a:moveTo>
                  <a:pt x="6218" y="2541"/>
                </a:moveTo>
                <a:cubicBezTo>
                  <a:pt x="6293" y="2532"/>
                  <a:pt x="6369" y="2567"/>
                  <a:pt x="6409" y="2636"/>
                </a:cubicBezTo>
                <a:lnTo>
                  <a:pt x="7192" y="3991"/>
                </a:lnTo>
                <a:cubicBezTo>
                  <a:pt x="7246" y="4083"/>
                  <a:pt x="7215" y="4202"/>
                  <a:pt x="7123" y="4256"/>
                </a:cubicBezTo>
                <a:lnTo>
                  <a:pt x="6971" y="4342"/>
                </a:lnTo>
                <a:cubicBezTo>
                  <a:pt x="6879" y="4396"/>
                  <a:pt x="6760" y="4363"/>
                  <a:pt x="6706" y="4271"/>
                </a:cubicBezTo>
                <a:lnTo>
                  <a:pt x="5923" y="2916"/>
                </a:lnTo>
                <a:cubicBezTo>
                  <a:pt x="5869" y="2824"/>
                  <a:pt x="5902" y="2700"/>
                  <a:pt x="5994" y="2651"/>
                </a:cubicBezTo>
                <a:lnTo>
                  <a:pt x="6146" y="2565"/>
                </a:lnTo>
                <a:cubicBezTo>
                  <a:pt x="6169" y="2552"/>
                  <a:pt x="6194" y="2544"/>
                  <a:pt x="6218" y="2541"/>
                </a:cubicBezTo>
                <a:close/>
                <a:moveTo>
                  <a:pt x="15382" y="2541"/>
                </a:moveTo>
                <a:cubicBezTo>
                  <a:pt x="15406" y="2544"/>
                  <a:pt x="15431" y="2552"/>
                  <a:pt x="15454" y="2565"/>
                </a:cubicBezTo>
                <a:lnTo>
                  <a:pt x="15606" y="2651"/>
                </a:lnTo>
                <a:cubicBezTo>
                  <a:pt x="15698" y="2705"/>
                  <a:pt x="15731" y="2824"/>
                  <a:pt x="15677" y="2916"/>
                </a:cubicBezTo>
                <a:lnTo>
                  <a:pt x="14894" y="4271"/>
                </a:lnTo>
                <a:cubicBezTo>
                  <a:pt x="14840" y="4363"/>
                  <a:pt x="14721" y="4396"/>
                  <a:pt x="14629" y="4342"/>
                </a:cubicBezTo>
                <a:lnTo>
                  <a:pt x="14477" y="4256"/>
                </a:lnTo>
                <a:cubicBezTo>
                  <a:pt x="14385" y="4202"/>
                  <a:pt x="14354" y="4083"/>
                  <a:pt x="14408" y="3991"/>
                </a:cubicBezTo>
                <a:lnTo>
                  <a:pt x="15191" y="2636"/>
                </a:lnTo>
                <a:cubicBezTo>
                  <a:pt x="15231" y="2567"/>
                  <a:pt x="15307" y="2532"/>
                  <a:pt x="15382" y="2541"/>
                </a:cubicBezTo>
                <a:close/>
                <a:moveTo>
                  <a:pt x="16951" y="4904"/>
                </a:moveTo>
                <a:lnTo>
                  <a:pt x="17280" y="5282"/>
                </a:lnTo>
                <a:lnTo>
                  <a:pt x="11762" y="10660"/>
                </a:lnTo>
                <a:lnTo>
                  <a:pt x="12221" y="10903"/>
                </a:lnTo>
                <a:lnTo>
                  <a:pt x="11600" y="11978"/>
                </a:lnTo>
                <a:lnTo>
                  <a:pt x="10876" y="11524"/>
                </a:lnTo>
                <a:lnTo>
                  <a:pt x="10265" y="12118"/>
                </a:lnTo>
                <a:lnTo>
                  <a:pt x="9433" y="11205"/>
                </a:lnTo>
                <a:lnTo>
                  <a:pt x="9833" y="10871"/>
                </a:lnTo>
                <a:lnTo>
                  <a:pt x="6161" y="8576"/>
                </a:lnTo>
                <a:lnTo>
                  <a:pt x="6556" y="7896"/>
                </a:lnTo>
                <a:lnTo>
                  <a:pt x="10736" y="10115"/>
                </a:lnTo>
                <a:lnTo>
                  <a:pt x="16951" y="4904"/>
                </a:lnTo>
                <a:close/>
                <a:moveTo>
                  <a:pt x="2838" y="5900"/>
                </a:moveTo>
                <a:cubicBezTo>
                  <a:pt x="2863" y="5903"/>
                  <a:pt x="2888" y="5911"/>
                  <a:pt x="2911" y="5925"/>
                </a:cubicBezTo>
                <a:lnTo>
                  <a:pt x="4266" y="6708"/>
                </a:lnTo>
                <a:cubicBezTo>
                  <a:pt x="4358" y="6762"/>
                  <a:pt x="4391" y="6879"/>
                  <a:pt x="4337" y="6971"/>
                </a:cubicBezTo>
                <a:lnTo>
                  <a:pt x="4249" y="7123"/>
                </a:lnTo>
                <a:cubicBezTo>
                  <a:pt x="4195" y="7215"/>
                  <a:pt x="4078" y="7248"/>
                  <a:pt x="3986" y="7194"/>
                </a:cubicBezTo>
                <a:lnTo>
                  <a:pt x="2629" y="6411"/>
                </a:lnTo>
                <a:cubicBezTo>
                  <a:pt x="2537" y="6357"/>
                  <a:pt x="2506" y="6238"/>
                  <a:pt x="2560" y="6146"/>
                </a:cubicBezTo>
                <a:lnTo>
                  <a:pt x="2646" y="5994"/>
                </a:lnTo>
                <a:cubicBezTo>
                  <a:pt x="2686" y="5925"/>
                  <a:pt x="2764" y="5890"/>
                  <a:pt x="2838" y="5900"/>
                </a:cubicBezTo>
                <a:close/>
                <a:moveTo>
                  <a:pt x="18757" y="5900"/>
                </a:moveTo>
                <a:cubicBezTo>
                  <a:pt x="18831" y="5890"/>
                  <a:pt x="18908" y="5925"/>
                  <a:pt x="18949" y="5994"/>
                </a:cubicBezTo>
                <a:lnTo>
                  <a:pt x="19035" y="6146"/>
                </a:lnTo>
                <a:cubicBezTo>
                  <a:pt x="19089" y="6238"/>
                  <a:pt x="19056" y="6357"/>
                  <a:pt x="18964" y="6411"/>
                </a:cubicBezTo>
                <a:lnTo>
                  <a:pt x="17609" y="7194"/>
                </a:lnTo>
                <a:cubicBezTo>
                  <a:pt x="17517" y="7248"/>
                  <a:pt x="17398" y="7215"/>
                  <a:pt x="17344" y="7123"/>
                </a:cubicBezTo>
                <a:lnTo>
                  <a:pt x="17258" y="6971"/>
                </a:lnTo>
                <a:cubicBezTo>
                  <a:pt x="17204" y="6879"/>
                  <a:pt x="17237" y="6762"/>
                  <a:pt x="17329" y="6708"/>
                </a:cubicBezTo>
                <a:lnTo>
                  <a:pt x="18684" y="5925"/>
                </a:lnTo>
                <a:cubicBezTo>
                  <a:pt x="18707" y="5911"/>
                  <a:pt x="18732" y="5903"/>
                  <a:pt x="18757" y="5900"/>
                </a:cubicBezTo>
                <a:close/>
                <a:moveTo>
                  <a:pt x="10800" y="10439"/>
                </a:moveTo>
                <a:cubicBezTo>
                  <a:pt x="10707" y="10439"/>
                  <a:pt x="10614" y="10475"/>
                  <a:pt x="10544" y="10545"/>
                </a:cubicBezTo>
                <a:cubicBezTo>
                  <a:pt x="10402" y="10686"/>
                  <a:pt x="10402" y="10915"/>
                  <a:pt x="10544" y="11056"/>
                </a:cubicBezTo>
                <a:cubicBezTo>
                  <a:pt x="10685" y="11198"/>
                  <a:pt x="10915" y="11198"/>
                  <a:pt x="11056" y="11056"/>
                </a:cubicBezTo>
                <a:cubicBezTo>
                  <a:pt x="11198" y="10915"/>
                  <a:pt x="11198" y="10686"/>
                  <a:pt x="11056" y="10545"/>
                </a:cubicBezTo>
                <a:cubicBezTo>
                  <a:pt x="10986" y="10475"/>
                  <a:pt x="10893" y="10439"/>
                  <a:pt x="10800" y="10439"/>
                </a:cubicBezTo>
                <a:close/>
                <a:moveTo>
                  <a:pt x="1529" y="10520"/>
                </a:moveTo>
                <a:lnTo>
                  <a:pt x="3095" y="10520"/>
                </a:lnTo>
                <a:cubicBezTo>
                  <a:pt x="3203" y="10520"/>
                  <a:pt x="3289" y="10606"/>
                  <a:pt x="3289" y="10714"/>
                </a:cubicBezTo>
                <a:lnTo>
                  <a:pt x="3289" y="10886"/>
                </a:lnTo>
                <a:cubicBezTo>
                  <a:pt x="3289" y="10994"/>
                  <a:pt x="3203" y="11082"/>
                  <a:pt x="3095" y="11082"/>
                </a:cubicBezTo>
                <a:lnTo>
                  <a:pt x="1529" y="11082"/>
                </a:lnTo>
                <a:cubicBezTo>
                  <a:pt x="1426" y="11082"/>
                  <a:pt x="1333" y="10994"/>
                  <a:pt x="1333" y="10886"/>
                </a:cubicBezTo>
                <a:lnTo>
                  <a:pt x="1333" y="10714"/>
                </a:lnTo>
                <a:cubicBezTo>
                  <a:pt x="1333" y="10606"/>
                  <a:pt x="1421" y="10520"/>
                  <a:pt x="1529" y="10520"/>
                </a:cubicBezTo>
                <a:close/>
                <a:moveTo>
                  <a:pt x="18500" y="10520"/>
                </a:moveTo>
                <a:lnTo>
                  <a:pt x="20066" y="10520"/>
                </a:lnTo>
                <a:cubicBezTo>
                  <a:pt x="20174" y="10520"/>
                  <a:pt x="20260" y="10606"/>
                  <a:pt x="20260" y="10714"/>
                </a:cubicBezTo>
                <a:lnTo>
                  <a:pt x="20260" y="10886"/>
                </a:lnTo>
                <a:cubicBezTo>
                  <a:pt x="20260" y="10994"/>
                  <a:pt x="20174" y="11082"/>
                  <a:pt x="20066" y="11082"/>
                </a:cubicBezTo>
                <a:lnTo>
                  <a:pt x="18500" y="11082"/>
                </a:lnTo>
                <a:cubicBezTo>
                  <a:pt x="18392" y="11082"/>
                  <a:pt x="18306" y="10994"/>
                  <a:pt x="18306" y="10886"/>
                </a:cubicBezTo>
                <a:lnTo>
                  <a:pt x="18306" y="10714"/>
                </a:lnTo>
                <a:cubicBezTo>
                  <a:pt x="18306" y="10606"/>
                  <a:pt x="18392" y="10520"/>
                  <a:pt x="18500" y="10520"/>
                </a:cubicBezTo>
                <a:close/>
                <a:moveTo>
                  <a:pt x="4058" y="14383"/>
                </a:moveTo>
                <a:cubicBezTo>
                  <a:pt x="4133" y="14373"/>
                  <a:pt x="4209" y="14408"/>
                  <a:pt x="4249" y="14477"/>
                </a:cubicBezTo>
                <a:lnTo>
                  <a:pt x="4337" y="14629"/>
                </a:lnTo>
                <a:cubicBezTo>
                  <a:pt x="4391" y="14721"/>
                  <a:pt x="4358" y="14840"/>
                  <a:pt x="4266" y="14894"/>
                </a:cubicBezTo>
                <a:lnTo>
                  <a:pt x="2911" y="15677"/>
                </a:lnTo>
                <a:cubicBezTo>
                  <a:pt x="2819" y="15731"/>
                  <a:pt x="2700" y="15698"/>
                  <a:pt x="2646" y="15606"/>
                </a:cubicBezTo>
                <a:lnTo>
                  <a:pt x="2560" y="15456"/>
                </a:lnTo>
                <a:cubicBezTo>
                  <a:pt x="2506" y="15364"/>
                  <a:pt x="2537" y="15245"/>
                  <a:pt x="2629" y="15191"/>
                </a:cubicBezTo>
                <a:lnTo>
                  <a:pt x="3986" y="14408"/>
                </a:lnTo>
                <a:cubicBezTo>
                  <a:pt x="4009" y="14394"/>
                  <a:pt x="4034" y="14386"/>
                  <a:pt x="4058" y="14383"/>
                </a:cubicBezTo>
                <a:close/>
                <a:moveTo>
                  <a:pt x="17536" y="14383"/>
                </a:moveTo>
                <a:cubicBezTo>
                  <a:pt x="17561" y="14386"/>
                  <a:pt x="17586" y="14394"/>
                  <a:pt x="17609" y="14408"/>
                </a:cubicBezTo>
                <a:lnTo>
                  <a:pt x="18964" y="15191"/>
                </a:lnTo>
                <a:cubicBezTo>
                  <a:pt x="19056" y="15245"/>
                  <a:pt x="19089" y="15364"/>
                  <a:pt x="19035" y="15456"/>
                </a:cubicBezTo>
                <a:lnTo>
                  <a:pt x="18949" y="15606"/>
                </a:lnTo>
                <a:cubicBezTo>
                  <a:pt x="18895" y="15698"/>
                  <a:pt x="18776" y="15731"/>
                  <a:pt x="18684" y="15677"/>
                </a:cubicBezTo>
                <a:lnTo>
                  <a:pt x="17329" y="14894"/>
                </a:lnTo>
                <a:cubicBezTo>
                  <a:pt x="17237" y="14840"/>
                  <a:pt x="17204" y="14721"/>
                  <a:pt x="17258" y="14629"/>
                </a:cubicBezTo>
                <a:lnTo>
                  <a:pt x="17344" y="14477"/>
                </a:lnTo>
                <a:cubicBezTo>
                  <a:pt x="17385" y="14408"/>
                  <a:pt x="17462" y="14373"/>
                  <a:pt x="17536" y="14383"/>
                </a:cubicBezTo>
                <a:close/>
                <a:moveTo>
                  <a:pt x="6893" y="17240"/>
                </a:moveTo>
                <a:cubicBezTo>
                  <a:pt x="6918" y="17243"/>
                  <a:pt x="6943" y="17251"/>
                  <a:pt x="6966" y="17265"/>
                </a:cubicBezTo>
                <a:lnTo>
                  <a:pt x="7118" y="17351"/>
                </a:lnTo>
                <a:cubicBezTo>
                  <a:pt x="7210" y="17399"/>
                  <a:pt x="7241" y="17519"/>
                  <a:pt x="7187" y="17616"/>
                </a:cubicBezTo>
                <a:lnTo>
                  <a:pt x="6404" y="18971"/>
                </a:lnTo>
                <a:cubicBezTo>
                  <a:pt x="6350" y="19063"/>
                  <a:pt x="6231" y="19094"/>
                  <a:pt x="6139" y="19040"/>
                </a:cubicBezTo>
                <a:lnTo>
                  <a:pt x="5989" y="18954"/>
                </a:lnTo>
                <a:cubicBezTo>
                  <a:pt x="5897" y="18900"/>
                  <a:pt x="5864" y="18781"/>
                  <a:pt x="5918" y="18689"/>
                </a:cubicBezTo>
                <a:lnTo>
                  <a:pt x="6701" y="17334"/>
                </a:lnTo>
                <a:cubicBezTo>
                  <a:pt x="6742" y="17265"/>
                  <a:pt x="6819" y="17230"/>
                  <a:pt x="6893" y="17240"/>
                </a:cubicBezTo>
                <a:close/>
                <a:moveTo>
                  <a:pt x="14696" y="17240"/>
                </a:moveTo>
                <a:cubicBezTo>
                  <a:pt x="14771" y="17230"/>
                  <a:pt x="14847" y="17265"/>
                  <a:pt x="14887" y="17334"/>
                </a:cubicBezTo>
                <a:lnTo>
                  <a:pt x="15670" y="18689"/>
                </a:lnTo>
                <a:cubicBezTo>
                  <a:pt x="15730" y="18781"/>
                  <a:pt x="15698" y="18900"/>
                  <a:pt x="15601" y="18954"/>
                </a:cubicBezTo>
                <a:lnTo>
                  <a:pt x="15449" y="19040"/>
                </a:lnTo>
                <a:cubicBezTo>
                  <a:pt x="15357" y="19094"/>
                  <a:pt x="15238" y="19063"/>
                  <a:pt x="15184" y="18971"/>
                </a:cubicBezTo>
                <a:lnTo>
                  <a:pt x="14401" y="17616"/>
                </a:lnTo>
                <a:cubicBezTo>
                  <a:pt x="14347" y="17524"/>
                  <a:pt x="14380" y="17405"/>
                  <a:pt x="14472" y="17351"/>
                </a:cubicBezTo>
                <a:lnTo>
                  <a:pt x="14624" y="17265"/>
                </a:lnTo>
                <a:cubicBezTo>
                  <a:pt x="14647" y="17251"/>
                  <a:pt x="14672" y="17243"/>
                  <a:pt x="14696" y="17240"/>
                </a:cubicBezTo>
                <a:close/>
                <a:moveTo>
                  <a:pt x="10714" y="18306"/>
                </a:moveTo>
                <a:lnTo>
                  <a:pt x="10886" y="18306"/>
                </a:lnTo>
                <a:cubicBezTo>
                  <a:pt x="10994" y="18306"/>
                  <a:pt x="11080" y="18392"/>
                  <a:pt x="11080" y="18500"/>
                </a:cubicBezTo>
                <a:lnTo>
                  <a:pt x="11080" y="20066"/>
                </a:lnTo>
                <a:cubicBezTo>
                  <a:pt x="11080" y="20174"/>
                  <a:pt x="10994" y="20262"/>
                  <a:pt x="10886" y="20262"/>
                </a:cubicBezTo>
                <a:lnTo>
                  <a:pt x="10714" y="20262"/>
                </a:lnTo>
                <a:cubicBezTo>
                  <a:pt x="10606" y="20262"/>
                  <a:pt x="10520" y="20174"/>
                  <a:pt x="10520" y="20066"/>
                </a:cubicBezTo>
                <a:lnTo>
                  <a:pt x="10520" y="18500"/>
                </a:lnTo>
                <a:cubicBezTo>
                  <a:pt x="10520" y="18392"/>
                  <a:pt x="10606" y="18306"/>
                  <a:pt x="10714" y="18306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0" advTm="1500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INTERESES Y HOBBIES"/>
          <p:cNvSpPr txBox="1"/>
          <p:nvPr/>
        </p:nvSpPr>
        <p:spPr>
          <a:xfrm>
            <a:off x="4126864" y="2338387"/>
            <a:ext cx="16130271" cy="3581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17500" dist="25400" dir="5400000">
              <a:srgbClr val="000000">
                <a:alpha val="1483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pc="5000" sz="10000">
                <a:solidFill>
                  <a:srgbClr val="FFFFFF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INTERESES Y HOBBIES</a:t>
            </a:r>
          </a:p>
        </p:txBody>
      </p:sp>
      <p:sp>
        <p:nvSpPr>
          <p:cNvPr id="441" name="Escribe los"/>
          <p:cNvSpPr txBox="1"/>
          <p:nvPr/>
        </p:nvSpPr>
        <p:spPr>
          <a:xfrm>
            <a:off x="8777287" y="1219200"/>
            <a:ext cx="682942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Escribe los</a:t>
            </a:r>
          </a:p>
        </p:txBody>
      </p:sp>
      <p:sp>
        <p:nvSpPr>
          <p:cNvPr id="442" name="En la plantilla."/>
          <p:cNvSpPr txBox="1"/>
          <p:nvPr/>
        </p:nvSpPr>
        <p:spPr>
          <a:xfrm>
            <a:off x="7494905" y="6073774"/>
            <a:ext cx="939419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/>
            <a:r>
              <a:t>En la plantilla.</a:t>
            </a:r>
          </a:p>
        </p:txBody>
      </p:sp>
      <p:pic>
        <p:nvPicPr>
          <p:cNvPr id="443" name="meanmetrics-Buyer-Persona.jpg" descr="meanmetrics-Buyer-Person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94469" y="7664450"/>
            <a:ext cx="6195061" cy="4788867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444" name="Rounded Rectangle"/>
          <p:cNvSpPr/>
          <p:nvPr/>
        </p:nvSpPr>
        <p:spPr>
          <a:xfrm>
            <a:off x="14132878" y="8881286"/>
            <a:ext cx="949140" cy="3303171"/>
          </a:xfrm>
          <a:prstGeom prst="roundRect">
            <a:avLst>
              <a:gd name="adj" fmla="val 11326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45" name="90 SEGUNDOS PARA ESCRIBIR EN LA PLANTILLA."/>
          <p:cNvSpPr txBox="1"/>
          <p:nvPr/>
        </p:nvSpPr>
        <p:spPr>
          <a:xfrm>
            <a:off x="4722812" y="11719768"/>
            <a:ext cx="14938376" cy="9652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344154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pPr>
            <a:r>
              <a:rPr b="1">
                <a:latin typeface="Avenir Next Regular"/>
                <a:ea typeface="Avenir Next Regular"/>
                <a:cs typeface="Avenir Next Regular"/>
                <a:sym typeface="Avenir Next Regular"/>
              </a:rPr>
              <a:t>90 SEGUNDOS</a:t>
            </a:r>
            <a:r>
              <a:rPr>
                <a:latin typeface="Avenir Next Heavy"/>
                <a:ea typeface="Avenir Next Heavy"/>
                <a:cs typeface="Avenir Next Heavy"/>
                <a:sym typeface="Avenir Next Heavy"/>
              </a:rPr>
              <a:t> </a:t>
            </a:r>
            <a:r>
              <a:t>PARA ESCRIBIR EN LA PLANTILLA.</a:t>
            </a:r>
          </a:p>
        </p:txBody>
      </p:sp>
    </p:spTree>
  </p:cSld>
  <p:clrMapOvr>
    <a:masterClrMapping/>
  </p:clrMapOvr>
  <p:transition xmlns:p14="http://schemas.microsoft.com/office/powerpoint/2010/main" spd="med" advClick="0" advTm="9000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Es momento de pasar tu Buyer Persona a una plantilla digital. Para continuar con el proceso de conocimiento de tu cliente, vuelve a la guía. Trabajaremos con la siguiente plantilla."/>
          <p:cNvSpPr txBox="1"/>
          <p:nvPr/>
        </p:nvSpPr>
        <p:spPr>
          <a:xfrm>
            <a:off x="11997760" y="5662372"/>
            <a:ext cx="9453440" cy="2827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baseline="28571" sz="35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Es momento de pasar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tu Buyer Persona a una plantilla digital.</a:t>
            </a:r>
            <a:r>
              <a:t> Para continuar con el proceso de conocimiento de tu cliente, vuelve a la guía. Trabajaremos con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 la siguiente plantilla</a:t>
            </a:r>
            <a:r>
              <a:t>.</a:t>
            </a:r>
          </a:p>
        </p:txBody>
      </p:sp>
      <p:sp>
        <p:nvSpPr>
          <p:cNvPr id="448" name="HEMOS TERMINADO POR AHORA."/>
          <p:cNvSpPr txBox="1"/>
          <p:nvPr/>
        </p:nvSpPr>
        <p:spPr>
          <a:xfrm>
            <a:off x="11997760" y="3019656"/>
            <a:ext cx="9453440" cy="2321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baseline="16666" sz="6000">
                <a:solidFill>
                  <a:srgbClr val="FF2D44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HEMOS TERMINADO POR AHORA.</a:t>
            </a:r>
          </a:p>
        </p:txBody>
      </p:sp>
      <p:pic>
        <p:nvPicPr>
          <p:cNvPr id="449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0" name="BUYERPERSONA.jpg" descr="BUYERPERSON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24635" y="3405997"/>
            <a:ext cx="8934595" cy="6904006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0" advTm="4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Iremos llenando  cada recuadro. Al principio tendrás una explicación."/>
          <p:cNvSpPr txBox="1"/>
          <p:nvPr/>
        </p:nvSpPr>
        <p:spPr>
          <a:xfrm>
            <a:off x="5735377" y="911315"/>
            <a:ext cx="12913246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Iremos llenando  </a:t>
            </a:r>
            <a:r>
              <a:rPr>
                <a:solidFill>
                  <a:srgbClr val="FF2D44"/>
                </a:solidFill>
              </a:rPr>
              <a:t>cada recuadro</a:t>
            </a:r>
            <a:r>
              <a:t>. Al principio </a:t>
            </a:r>
            <a:r>
              <a:rPr>
                <a:solidFill>
                  <a:srgbClr val="2A00FF"/>
                </a:solidFill>
              </a:rPr>
              <a:t>tendrás una explicación</a:t>
            </a:r>
            <a:r>
              <a:t>.</a:t>
            </a:r>
          </a:p>
        </p:txBody>
      </p:sp>
      <p:pic>
        <p:nvPicPr>
          <p:cNvPr id="177" name="meanmetrics-Buyer-Persona.jpg" descr="meanmetrics-Buyer-Person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9174" y="5427068"/>
            <a:ext cx="7605651" cy="587927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78" name="Rounded Rectangle"/>
          <p:cNvSpPr/>
          <p:nvPr/>
        </p:nvSpPr>
        <p:spPr>
          <a:xfrm>
            <a:off x="8666649" y="6933913"/>
            <a:ext cx="1146434" cy="1821047"/>
          </a:xfrm>
          <a:prstGeom prst="roundRect">
            <a:avLst>
              <a:gd name="adj" fmla="val 10997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2000">
        <p:dissolve/>
      </p:transition>
    </mc:Choice>
    <mc:Fallback>
      <p:transition spd="slow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2D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5672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3" name="mm-mean.png" descr="mm-mean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06387" y="2024129"/>
            <a:ext cx="1971226" cy="158344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MeanMetrics-youtube.png" descr="MeanMetrics-youtub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30980" y="5866980"/>
            <a:ext cx="4522040" cy="45220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0" advTm="1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endrás 5 minutos para pensar en qué poner en cada apartado."/>
          <p:cNvSpPr txBox="1"/>
          <p:nvPr/>
        </p:nvSpPr>
        <p:spPr>
          <a:xfrm>
            <a:off x="5735377" y="911315"/>
            <a:ext cx="12913246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Tendrás </a:t>
            </a:r>
            <a:r>
              <a:rPr>
                <a:solidFill>
                  <a:srgbClr val="FF2D44"/>
                </a:solidFill>
              </a:rPr>
              <a:t>5 minutos</a:t>
            </a:r>
            <a:r>
              <a:t> para pensar en qué poner en cada apartado.</a:t>
            </a:r>
          </a:p>
        </p:txBody>
      </p:sp>
      <p:pic>
        <p:nvPicPr>
          <p:cNvPr id="182" name="meanmetrics-Buyer-Persona.jpg" descr="meanmetrics-Buyer-Person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9174" y="5427067"/>
            <a:ext cx="7605652" cy="587927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83" name="Rounded Rectangle"/>
          <p:cNvSpPr/>
          <p:nvPr/>
        </p:nvSpPr>
        <p:spPr>
          <a:xfrm>
            <a:off x="8666650" y="9131443"/>
            <a:ext cx="1146433" cy="1821047"/>
          </a:xfrm>
          <a:prstGeom prst="roundRect">
            <a:avLst>
              <a:gd name="adj" fmla="val 10997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5000" p14:dur="2000">
        <p:dissolv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Después tendrán 2 minutos para discutir  con tu equipo qué dejar en la plantilla."/>
          <p:cNvSpPr txBox="1"/>
          <p:nvPr/>
        </p:nvSpPr>
        <p:spPr>
          <a:xfrm>
            <a:off x="5735377" y="911315"/>
            <a:ext cx="12913246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Después tendrán </a:t>
            </a:r>
            <a:r>
              <a:rPr>
                <a:solidFill>
                  <a:srgbClr val="FF2D44"/>
                </a:solidFill>
              </a:rPr>
              <a:t>2 minutos</a:t>
            </a:r>
            <a:r>
              <a:t> para discutir  con tu equipo qué dejar en la plantilla.</a:t>
            </a:r>
          </a:p>
        </p:txBody>
      </p:sp>
      <p:pic>
        <p:nvPicPr>
          <p:cNvPr id="187" name="meanmetrics-Buyer-Persona.jpg" descr="meanmetrics-Buyer-Person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9174" y="5427067"/>
            <a:ext cx="7605652" cy="587927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88" name="Rounded Rectangle"/>
          <p:cNvSpPr/>
          <p:nvPr/>
        </p:nvSpPr>
        <p:spPr>
          <a:xfrm>
            <a:off x="10121996" y="6919318"/>
            <a:ext cx="1146433" cy="1821046"/>
          </a:xfrm>
          <a:prstGeom prst="roundRect">
            <a:avLst>
              <a:gd name="adj" fmla="val 10997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 p14:dur="20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D0D9E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mean-fondo.png" descr="mean-fond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00836" y="1253097"/>
            <a:ext cx="24985672" cy="15121406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Al final de cada recuadro tendrán 90 segundos para anotarlo en la plantilla."/>
          <p:cNvSpPr txBox="1"/>
          <p:nvPr/>
        </p:nvSpPr>
        <p:spPr>
          <a:xfrm>
            <a:off x="5735377" y="479515"/>
            <a:ext cx="12913246" cy="441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pc="2500" sz="5000">
                <a:solidFill>
                  <a:srgbClr val="344154"/>
                </a:solidFill>
                <a:latin typeface="Avenir Black"/>
                <a:ea typeface="Avenir Black"/>
                <a:cs typeface="Avenir Black"/>
                <a:sym typeface="Avenir Black"/>
              </a:defRPr>
            </a:pPr>
            <a:r>
              <a:t>Al final de cada recuadro tendrán</a:t>
            </a:r>
            <a:r>
              <a:rPr>
                <a:solidFill>
                  <a:srgbClr val="FF2D44"/>
                </a:solidFill>
              </a:rPr>
              <a:t> 90 segundos</a:t>
            </a:r>
            <a:r>
              <a:t> para anotarlo en la plantilla.</a:t>
            </a:r>
          </a:p>
        </p:txBody>
      </p:sp>
      <p:pic>
        <p:nvPicPr>
          <p:cNvPr id="192" name="meanmetrics-Buyer-Persona.jpg" descr="meanmetrics-Buyer-Person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89174" y="5427067"/>
            <a:ext cx="7605652" cy="587927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93" name="Rounded Rectangle"/>
          <p:cNvSpPr/>
          <p:nvPr/>
        </p:nvSpPr>
        <p:spPr>
          <a:xfrm>
            <a:off x="10121996" y="9153565"/>
            <a:ext cx="1146433" cy="1821047"/>
          </a:xfrm>
          <a:prstGeom prst="roundRect">
            <a:avLst>
              <a:gd name="adj" fmla="val 10997"/>
            </a:avLst>
          </a:prstGeom>
          <a:solidFill>
            <a:srgbClr val="FF2D44">
              <a:alpha val="50381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0" advTm="4000" p14:dur="20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